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7" r:id="rId4"/>
    <p:sldId id="259" r:id="rId5"/>
    <p:sldId id="256" r:id="rId6"/>
    <p:sldId id="258" r:id="rId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7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113F-6B39-4518-9D44-71BA3775A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D88D45-AAEB-4541-A760-725E72188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2AAF81-B0CF-4027-BFD1-8BCDA32B8BA0}"/>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5" name="Footer Placeholder 4">
            <a:extLst>
              <a:ext uri="{FF2B5EF4-FFF2-40B4-BE49-F238E27FC236}">
                <a16:creationId xmlns:a16="http://schemas.microsoft.com/office/drawing/2014/main" id="{BE38988D-9095-419B-A1F9-57B745DB5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405A5-B572-44C4-B419-EFC75396C817}"/>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268499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7A00-2011-4576-8FF3-C1DD2512E6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206F27-BFC3-4C54-BA95-4E42E35B44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020CC-C0E2-4E35-9316-A601D933C00C}"/>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5" name="Footer Placeholder 4">
            <a:extLst>
              <a:ext uri="{FF2B5EF4-FFF2-40B4-BE49-F238E27FC236}">
                <a16:creationId xmlns:a16="http://schemas.microsoft.com/office/drawing/2014/main" id="{784171BC-9404-4002-973D-CACA855AB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B30EE-4CEE-4DFB-B348-E87E3FC0A1C9}"/>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366336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4C785-E02B-4608-8E53-4C497FAF8E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A90AF3-4A6B-42CF-A6FF-8A5808FAEB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5395-A63B-4322-8515-F27C671527ED}"/>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5" name="Footer Placeholder 4">
            <a:extLst>
              <a:ext uri="{FF2B5EF4-FFF2-40B4-BE49-F238E27FC236}">
                <a16:creationId xmlns:a16="http://schemas.microsoft.com/office/drawing/2014/main" id="{7C2EEF42-E57F-41D7-B6D9-5465AF3B5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19E90-4C41-4639-9E66-03A2D0F44DDB}"/>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155872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45C8-A1BC-47B3-BE8E-5302912A52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F2779-D7E2-4E4B-84D9-B493DDAB66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A3608-60E5-44C0-B4E1-1F95C9E4182A}"/>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5" name="Footer Placeholder 4">
            <a:extLst>
              <a:ext uri="{FF2B5EF4-FFF2-40B4-BE49-F238E27FC236}">
                <a16:creationId xmlns:a16="http://schemas.microsoft.com/office/drawing/2014/main" id="{97F4E069-81C0-43C2-837E-853F53830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75AFD-547E-4DF5-9235-D9F23216A9E8}"/>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180113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0F58-320F-4B77-83AC-86FBD737A1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DB079-8382-4132-B0FA-395994C4DD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947001-ED55-498B-99D6-400283143953}"/>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5" name="Footer Placeholder 4">
            <a:extLst>
              <a:ext uri="{FF2B5EF4-FFF2-40B4-BE49-F238E27FC236}">
                <a16:creationId xmlns:a16="http://schemas.microsoft.com/office/drawing/2014/main" id="{75AC05E7-7198-4474-B4DE-379E7D721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A66E2-AF2A-473A-9E9A-FDE917CCD065}"/>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425018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6FC1-C669-419F-87FF-BFDAEAFBA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22DF8D-E737-4459-BEA2-DF2EA256FD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391D7-F2A0-4382-8A0B-B491C948AF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CF3039-F1CB-40A9-A06B-790A8FF3261B}"/>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6" name="Footer Placeholder 5">
            <a:extLst>
              <a:ext uri="{FF2B5EF4-FFF2-40B4-BE49-F238E27FC236}">
                <a16:creationId xmlns:a16="http://schemas.microsoft.com/office/drawing/2014/main" id="{4649F772-4F18-4E57-9FE4-AEA20F4C7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7AD20-7F52-4FC6-849B-E02618829BA2}"/>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171495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A1B7-FC63-425C-8335-9C6149D57E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D3F3A3-E368-4B6E-B169-0A9670AFB5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489E80-991B-4FBB-8B66-B674DE22CB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186BBA-51D3-4456-91BF-AB336380E3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29686A-577B-47A6-A299-D21854166E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5D4510-5A52-46A8-9935-8E142777DEDD}"/>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8" name="Footer Placeholder 7">
            <a:extLst>
              <a:ext uri="{FF2B5EF4-FFF2-40B4-BE49-F238E27FC236}">
                <a16:creationId xmlns:a16="http://schemas.microsoft.com/office/drawing/2014/main" id="{AC5766C4-CD12-40E9-B9CB-009B17427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A61383-B137-4E39-9B77-1428B3F7D821}"/>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363252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E27A-C171-450F-8C4A-15D910407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8E94FD-C881-41C8-B009-DE61AB256654}"/>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4" name="Footer Placeholder 3">
            <a:extLst>
              <a:ext uri="{FF2B5EF4-FFF2-40B4-BE49-F238E27FC236}">
                <a16:creationId xmlns:a16="http://schemas.microsoft.com/office/drawing/2014/main" id="{9AC188D7-A940-4681-9BBC-CD8A8BB3B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A5FD9D-E466-4C4D-81C4-CF8C3ED91187}"/>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267858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4B6CB-62AC-467B-A17D-7681FDB08BD1}"/>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3" name="Footer Placeholder 2">
            <a:extLst>
              <a:ext uri="{FF2B5EF4-FFF2-40B4-BE49-F238E27FC236}">
                <a16:creationId xmlns:a16="http://schemas.microsoft.com/office/drawing/2014/main" id="{BBD1F1F3-CB60-4FD0-B7C2-AA4167DEA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3E359F-D66E-4130-B5B0-6017612F6547}"/>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153416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3A9B-67BA-4D98-907B-01134A209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C79109-CAFB-4872-9E4C-B036D4E0A7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7970D-3539-4511-B091-DA2BB70D2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14B61D-1DD6-4846-8B46-7361A5104FA6}"/>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6" name="Footer Placeholder 5">
            <a:extLst>
              <a:ext uri="{FF2B5EF4-FFF2-40B4-BE49-F238E27FC236}">
                <a16:creationId xmlns:a16="http://schemas.microsoft.com/office/drawing/2014/main" id="{47687726-0EFC-496D-A2A7-DE53D9CBD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59DC1-6A51-4FB5-83A2-7562D90F0737}"/>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133567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A758-AA2A-4EE2-989C-66E8F5B9F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D4C96B-6394-4526-AC94-27497CCCD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57530D-E079-4C09-9408-E15B9A6F5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92807A-DAFA-43AC-825D-51DA9FD6B2EF}"/>
              </a:ext>
            </a:extLst>
          </p:cNvPr>
          <p:cNvSpPr>
            <a:spLocks noGrp="1"/>
          </p:cNvSpPr>
          <p:nvPr>
            <p:ph type="dt" sz="half" idx="10"/>
          </p:nvPr>
        </p:nvSpPr>
        <p:spPr/>
        <p:txBody>
          <a:bodyPr/>
          <a:lstStyle/>
          <a:p>
            <a:fld id="{A48075C4-348E-4ED4-8EA9-086A8B5D0BA1}" type="datetimeFigureOut">
              <a:rPr lang="en-US" smtClean="0"/>
              <a:t>6/25/2018</a:t>
            </a:fld>
            <a:endParaRPr lang="en-US"/>
          </a:p>
        </p:txBody>
      </p:sp>
      <p:sp>
        <p:nvSpPr>
          <p:cNvPr id="6" name="Footer Placeholder 5">
            <a:extLst>
              <a:ext uri="{FF2B5EF4-FFF2-40B4-BE49-F238E27FC236}">
                <a16:creationId xmlns:a16="http://schemas.microsoft.com/office/drawing/2014/main" id="{20EBEE33-F30F-4BFE-B636-FE7DE252E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401EC-8D71-4A70-BB87-DD1054F29F8B}"/>
              </a:ext>
            </a:extLst>
          </p:cNvPr>
          <p:cNvSpPr>
            <a:spLocks noGrp="1"/>
          </p:cNvSpPr>
          <p:nvPr>
            <p:ph type="sldNum" sz="quarter" idx="12"/>
          </p:nvPr>
        </p:nvSpPr>
        <p:spPr/>
        <p:txBody>
          <a:bodyPr/>
          <a:lstStyle/>
          <a:p>
            <a:fld id="{BDA25BD1-3B3D-4C71-A378-A8F7EFFD5DCE}" type="slidenum">
              <a:rPr lang="en-US" smtClean="0"/>
              <a:t>‹#›</a:t>
            </a:fld>
            <a:endParaRPr lang="en-US"/>
          </a:p>
        </p:txBody>
      </p:sp>
    </p:spTree>
    <p:extLst>
      <p:ext uri="{BB962C8B-B14F-4D97-AF65-F5344CB8AC3E}">
        <p14:creationId xmlns:p14="http://schemas.microsoft.com/office/powerpoint/2010/main" val="41980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5EE54-ABF4-4F4D-AD6C-28663B056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E63FC-223C-4564-AB0F-F44D0A14B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5161C-F51F-4730-B41A-F6622BEC9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075C4-348E-4ED4-8EA9-086A8B5D0BA1}" type="datetimeFigureOut">
              <a:rPr lang="en-US" smtClean="0"/>
              <a:t>6/25/2018</a:t>
            </a:fld>
            <a:endParaRPr lang="en-US"/>
          </a:p>
        </p:txBody>
      </p:sp>
      <p:sp>
        <p:nvSpPr>
          <p:cNvPr id="5" name="Footer Placeholder 4">
            <a:extLst>
              <a:ext uri="{FF2B5EF4-FFF2-40B4-BE49-F238E27FC236}">
                <a16:creationId xmlns:a16="http://schemas.microsoft.com/office/drawing/2014/main" id="{864D7CF5-A2BE-4070-BC48-8E7DF07FAB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18A17A-1C5C-4F35-A879-7FAD9AC94D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25BD1-3B3D-4C71-A378-A8F7EFFD5DCE}" type="slidenum">
              <a:rPr lang="en-US" smtClean="0"/>
              <a:t>‹#›</a:t>
            </a:fld>
            <a:endParaRPr lang="en-US"/>
          </a:p>
        </p:txBody>
      </p:sp>
    </p:spTree>
    <p:extLst>
      <p:ext uri="{BB962C8B-B14F-4D97-AF65-F5344CB8AC3E}">
        <p14:creationId xmlns:p14="http://schemas.microsoft.com/office/powerpoint/2010/main" val="4193036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europlanet-2020-ri.e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psc2017.eu/diversity_and_widening_participation.html" TargetMode="External"/><Relationship Id="rId2" Type="http://schemas.openxmlformats.org/officeDocument/2006/relationships/hyperlink" Target="http://www.europlanet-2020-ri.eu/" TargetMode="External"/><Relationship Id="rId1" Type="http://schemas.openxmlformats.org/officeDocument/2006/relationships/slideLayout" Target="../slideLayouts/slideLayout7.xml"/><Relationship Id="rId4" Type="http://schemas.openxmlformats.org/officeDocument/2006/relationships/hyperlink" Target="https://education.agu.org/diversity-programs/agu-diversity-pla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FC8990-B7B3-42B1-9674-CF1D0000CAD3}"/>
              </a:ext>
            </a:extLst>
          </p:cNvPr>
          <p:cNvSpPr/>
          <p:nvPr/>
        </p:nvSpPr>
        <p:spPr>
          <a:xfrm>
            <a:off x="2297927" y="1478943"/>
            <a:ext cx="6846073" cy="4422814"/>
          </a:xfrm>
          <a:prstGeom prst="rect">
            <a:avLst/>
          </a:prstGeom>
        </p:spPr>
        <p:txBody>
          <a:bodyPr wrap="square">
            <a:spAutoFit/>
          </a:bodyPr>
          <a:lstStyle/>
          <a:p>
            <a:pPr algn="ctr">
              <a:lnSpc>
                <a:spcPct val="107000"/>
              </a:lnSpc>
              <a:spcAft>
                <a:spcPts val="800"/>
              </a:spcAft>
            </a:pPr>
            <a:r>
              <a:rPr lang="en-US" sz="24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Broadening Participation: </a:t>
            </a:r>
          </a:p>
          <a:p>
            <a:pPr algn="ctr">
              <a:lnSpc>
                <a:spcPct val="107000"/>
              </a:lnSpc>
              <a:spcAft>
                <a:spcPts val="800"/>
              </a:spcAft>
            </a:pPr>
            <a:r>
              <a:rPr lang="en-US" sz="24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Inclusion and Diversity in Science</a:t>
            </a:r>
          </a:p>
          <a:p>
            <a:pPr algn="ctr">
              <a:lnSpc>
                <a:spcPct val="107000"/>
              </a:lnSpc>
              <a:spcAft>
                <a:spcPts val="800"/>
              </a:spcAft>
            </a:pPr>
            <a:endParaRPr lang="en-US" b="1"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rgbClr val="222222"/>
                </a:solidFill>
                <a:latin typeface="Arial" panose="020B0604020202020204" pitchFamily="34" charset="0"/>
                <a:ea typeface="Calibri" panose="020F0502020204030204" pitchFamily="34" charset="0"/>
                <a:cs typeface="Times New Roman" panose="02020603050405020304" pitchFamily="18" charset="0"/>
              </a:rPr>
              <a:t>Beverly Smith-Keiling, Ph.D.</a:t>
            </a:r>
          </a:p>
          <a:p>
            <a:pPr algn="ctr">
              <a:lnSpc>
                <a:spcPct val="107000"/>
              </a:lnSpc>
              <a:spcAft>
                <a:spcPts val="800"/>
              </a:spcAft>
            </a:pPr>
            <a:endParaRPr lang="en-US" b="1"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University of Minnesota</a:t>
            </a:r>
          </a:p>
          <a:p>
            <a:pPr algn="ctr">
              <a:lnSpc>
                <a:spcPct val="107000"/>
              </a:lnSpc>
              <a:spcAft>
                <a:spcPts val="800"/>
              </a:spcAft>
            </a:pPr>
            <a:r>
              <a:rPr lang="en-US" sz="16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Medical School, College of Biological Sciences </a:t>
            </a:r>
          </a:p>
          <a:p>
            <a:pPr algn="ctr">
              <a:lnSpc>
                <a:spcPct val="107000"/>
              </a:lnSpc>
              <a:spcAft>
                <a:spcPts val="800"/>
              </a:spcAft>
            </a:pPr>
            <a:r>
              <a:rPr lang="en-US" sz="16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Teaching </a:t>
            </a:r>
            <a:r>
              <a:rPr lang="en-US" sz="1600" b="1">
                <a:solidFill>
                  <a:srgbClr val="222222"/>
                </a:solidFill>
                <a:latin typeface="Arial" panose="020B0604020202020204" pitchFamily="34" charset="0"/>
                <a:ea typeface="Calibri" panose="020F0502020204030204" pitchFamily="34" charset="0"/>
                <a:cs typeface="Times New Roman" panose="02020603050405020304" pitchFamily="18" charset="0"/>
              </a:rPr>
              <a:t>Assistant Professor</a:t>
            </a:r>
            <a:endParaRPr lang="en-US" sz="1600" b="1"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and School of Public Health MPH student</a:t>
            </a:r>
          </a:p>
          <a:p>
            <a:pPr algn="ctr">
              <a:lnSpc>
                <a:spcPct val="107000"/>
              </a:lnSpc>
              <a:spcAft>
                <a:spcPts val="800"/>
              </a:spcAft>
            </a:pPr>
            <a:endParaRPr lang="en-US" b="1"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rgbClr val="222222"/>
                </a:solidFill>
                <a:latin typeface="Arial" panose="020B0604020202020204" pitchFamily="34" charset="0"/>
                <a:ea typeface="Calibri" panose="020F0502020204030204" pitchFamily="34" charset="0"/>
                <a:cs typeface="Times New Roman" panose="02020603050405020304" pitchFamily="18" charset="0"/>
              </a:rPr>
              <a:t>Romania, 2018</a:t>
            </a:r>
            <a:endParaRPr lang="en-US"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196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AFE10D-A15F-411C-AD49-4E4F2E8D5F2A}"/>
              </a:ext>
            </a:extLst>
          </p:cNvPr>
          <p:cNvSpPr/>
          <p:nvPr/>
        </p:nvSpPr>
        <p:spPr>
          <a:xfrm>
            <a:off x="87465" y="318052"/>
            <a:ext cx="11855394" cy="6453049"/>
          </a:xfrm>
          <a:prstGeom prst="rect">
            <a:avLst/>
          </a:prstGeom>
        </p:spPr>
        <p:txBody>
          <a:bodyPr wrap="square">
            <a:spAutoFit/>
          </a:bodyPr>
          <a:lstStyle/>
          <a:p>
            <a:pPr fontAlgn="base">
              <a:lnSpc>
                <a:spcPts val="1500"/>
              </a:lnSpc>
              <a:spcAft>
                <a:spcPts val="600"/>
              </a:spcAft>
            </a:pPr>
            <a:r>
              <a:rPr lang="en-US" sz="3200" b="1" dirty="0">
                <a:solidFill>
                  <a:srgbClr val="000000"/>
                </a:solidFill>
                <a:ea typeface="Times New Roman" panose="02020603050405020304" pitchFamily="18" charset="0"/>
              </a:rPr>
              <a:t>Europlanet – </a:t>
            </a:r>
          </a:p>
          <a:p>
            <a:pPr fontAlgn="base">
              <a:lnSpc>
                <a:spcPts val="1500"/>
              </a:lnSpc>
              <a:spcAft>
                <a:spcPts val="600"/>
              </a:spcAft>
            </a:pPr>
            <a:endParaRPr lang="en-US" sz="3200" b="1" dirty="0">
              <a:solidFill>
                <a:srgbClr val="000000"/>
              </a:solidFill>
              <a:ea typeface="Times New Roman" panose="02020603050405020304" pitchFamily="18" charset="0"/>
            </a:endParaRPr>
          </a:p>
          <a:p>
            <a:pPr fontAlgn="base">
              <a:lnSpc>
                <a:spcPts val="1500"/>
              </a:lnSpc>
              <a:spcAft>
                <a:spcPts val="600"/>
              </a:spcAft>
            </a:pPr>
            <a:r>
              <a:rPr lang="en-US" sz="3200" b="1" dirty="0">
                <a:solidFill>
                  <a:srgbClr val="000000"/>
                </a:solidFill>
                <a:ea typeface="Times New Roman" panose="02020603050405020304" pitchFamily="18" charset="0"/>
              </a:rPr>
              <a:t>Bringing the community together to conduct pioneering research</a:t>
            </a:r>
            <a:endParaRPr lang="en-US" sz="3200" b="1" dirty="0">
              <a:ea typeface="Times New Roman" panose="02020603050405020304" pitchFamily="18" charset="0"/>
            </a:endParaRPr>
          </a:p>
          <a:p>
            <a:pPr fontAlgn="base">
              <a:lnSpc>
                <a:spcPts val="1500"/>
              </a:lnSpc>
              <a:spcAft>
                <a:spcPts val="600"/>
              </a:spcAft>
            </a:pPr>
            <a:endParaRPr lang="en-US" sz="2000" dirty="0">
              <a:solidFill>
                <a:srgbClr val="333333"/>
              </a:solidFill>
              <a:latin typeface="Arial" panose="020B0604020202020204" pitchFamily="34" charset="0"/>
              <a:ea typeface="Times New Roman" panose="02020603050405020304" pitchFamily="18" charset="0"/>
            </a:endParaRPr>
          </a:p>
          <a:p>
            <a:pPr fontAlgn="base">
              <a:spcAft>
                <a:spcPts val="1125"/>
              </a:spcAft>
            </a:pPr>
            <a:r>
              <a:rPr lang="en-US" sz="2000" dirty="0">
                <a:solidFill>
                  <a:srgbClr val="333333"/>
                </a:solidFill>
                <a:latin typeface="Arial" panose="020B0604020202020204" pitchFamily="34" charset="0"/>
                <a:ea typeface="Times New Roman" panose="02020603050405020304" pitchFamily="18" charset="0"/>
              </a:rPr>
              <a:t>Europlanet emerged- collaboration between scientists involved in the Cassini-Huygens mission. </a:t>
            </a:r>
          </a:p>
          <a:p>
            <a:pPr fontAlgn="base">
              <a:spcAft>
                <a:spcPts val="1125"/>
              </a:spcAft>
            </a:pPr>
            <a:r>
              <a:rPr lang="en-US" sz="2000" dirty="0">
                <a:solidFill>
                  <a:srgbClr val="333333"/>
                </a:solidFill>
                <a:latin typeface="Arial" panose="020B0604020202020204" pitchFamily="34" charset="0"/>
                <a:ea typeface="Times New Roman" panose="02020603050405020304" pitchFamily="18" charset="0"/>
              </a:rPr>
              <a:t>Its primary aim- </a:t>
            </a:r>
            <a:r>
              <a:rPr lang="en-US" sz="2000" u="sng" dirty="0">
                <a:solidFill>
                  <a:srgbClr val="333333"/>
                </a:solidFill>
                <a:latin typeface="Arial" panose="020B0604020202020204" pitchFamily="34" charset="0"/>
                <a:ea typeface="Times New Roman" panose="02020603050405020304" pitchFamily="18" charset="0"/>
              </a:rPr>
              <a:t>overcome fragmentation </a:t>
            </a:r>
            <a:r>
              <a:rPr lang="en-US" sz="2000" dirty="0">
                <a:solidFill>
                  <a:srgbClr val="333333"/>
                </a:solidFill>
                <a:latin typeface="Arial" panose="020B0604020202020204" pitchFamily="34" charset="0"/>
                <a:ea typeface="Times New Roman" panose="02020603050405020304" pitchFamily="18" charset="0"/>
              </a:rPr>
              <a:t>and share resources in </a:t>
            </a:r>
            <a:r>
              <a:rPr lang="en-US" sz="2000" u="sng" dirty="0">
                <a:solidFill>
                  <a:srgbClr val="333333"/>
                </a:solidFill>
                <a:latin typeface="Arial" panose="020B0604020202020204" pitchFamily="34" charset="0"/>
                <a:ea typeface="Times New Roman" panose="02020603050405020304" pitchFamily="18" charset="0"/>
              </a:rPr>
              <a:t>Europe’s planetary science community</a:t>
            </a:r>
            <a:r>
              <a:rPr lang="en-US" sz="2000" dirty="0">
                <a:solidFill>
                  <a:srgbClr val="333333"/>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fontAlgn="base">
              <a:spcAft>
                <a:spcPts val="1125"/>
              </a:spcAft>
            </a:pPr>
            <a:r>
              <a:rPr lang="en-US" sz="2000" dirty="0">
                <a:solidFill>
                  <a:srgbClr val="333333"/>
                </a:solidFill>
                <a:latin typeface="Arial" panose="020B0604020202020204" pitchFamily="34" charset="0"/>
                <a:ea typeface="Times New Roman" panose="02020603050405020304" pitchFamily="18" charset="0"/>
              </a:rPr>
              <a:t>Europe boasts large </a:t>
            </a:r>
            <a:r>
              <a:rPr lang="en-US" sz="2000" u="sng" dirty="0">
                <a:solidFill>
                  <a:srgbClr val="333333"/>
                </a:solidFill>
                <a:latin typeface="Arial" panose="020B0604020202020204" pitchFamily="34" charset="0"/>
                <a:ea typeface="Times New Roman" panose="02020603050405020304" pitchFamily="18" charset="0"/>
              </a:rPr>
              <a:t>international community</a:t>
            </a:r>
            <a:r>
              <a:rPr lang="en-US" sz="2000" dirty="0">
                <a:solidFill>
                  <a:srgbClr val="333333"/>
                </a:solidFill>
                <a:latin typeface="Arial" panose="020B0604020202020204" pitchFamily="34" charset="0"/>
                <a:ea typeface="Times New Roman" panose="02020603050405020304" pitchFamily="18" charset="0"/>
              </a:rPr>
              <a:t> of planetary scientists</a:t>
            </a:r>
            <a:endParaRPr lang="en-US" sz="3600" dirty="0">
              <a:latin typeface="Times New Roman" panose="02020603050405020304" pitchFamily="18" charset="0"/>
              <a:ea typeface="Times New Roman" panose="02020603050405020304" pitchFamily="18" charset="0"/>
            </a:endParaRPr>
          </a:p>
          <a:p>
            <a:pPr fontAlgn="base">
              <a:spcAft>
                <a:spcPts val="1125"/>
              </a:spcAft>
            </a:pPr>
            <a:r>
              <a:rPr lang="en-US" sz="2000" b="1" dirty="0">
                <a:solidFill>
                  <a:srgbClr val="333333"/>
                </a:solidFill>
                <a:latin typeface="Arial" panose="020B0604020202020204" pitchFamily="34" charset="0"/>
                <a:ea typeface="Times New Roman" panose="02020603050405020304" pitchFamily="18" charset="0"/>
              </a:rPr>
              <a:t>So some may ask why talk more about broadening participation—what does this inclusion and diversity mean? </a:t>
            </a:r>
            <a:endParaRPr lang="en-US" sz="3600" dirty="0">
              <a:latin typeface="Times New Roman" panose="02020603050405020304" pitchFamily="18" charset="0"/>
              <a:ea typeface="Times New Roman" panose="02020603050405020304" pitchFamily="18" charset="0"/>
            </a:endParaRPr>
          </a:p>
          <a:p>
            <a:pPr fontAlgn="base">
              <a:spcAft>
                <a:spcPts val="1125"/>
              </a:spcAft>
            </a:pPr>
            <a:r>
              <a:rPr lang="en-US" sz="2000" dirty="0">
                <a:solidFill>
                  <a:srgbClr val="333333"/>
                </a:solidFill>
                <a:latin typeface="Arial" panose="020B0604020202020204" pitchFamily="34" charset="0"/>
                <a:ea typeface="Times New Roman" panose="02020603050405020304" pitchFamily="18" charset="0"/>
              </a:rPr>
              <a:t>European Space Agency is only responsible for building and operating the missions. </a:t>
            </a:r>
          </a:p>
          <a:p>
            <a:pPr fontAlgn="base">
              <a:spcAft>
                <a:spcPts val="1125"/>
              </a:spcAft>
            </a:pPr>
            <a:r>
              <a:rPr lang="en-US" sz="2000" dirty="0">
                <a:solidFill>
                  <a:srgbClr val="333333"/>
                </a:solidFill>
                <a:latin typeface="Arial" panose="020B0604020202020204" pitchFamily="34" charset="0"/>
                <a:ea typeface="Times New Roman" panose="02020603050405020304" pitchFamily="18" charset="0"/>
              </a:rPr>
              <a:t>Europe’s scientific community is supported by the </a:t>
            </a:r>
            <a:r>
              <a:rPr lang="en-US" sz="2000" u="sng" dirty="0">
                <a:solidFill>
                  <a:srgbClr val="333333"/>
                </a:solidFill>
                <a:latin typeface="Arial" panose="020B0604020202020204" pitchFamily="34" charset="0"/>
                <a:ea typeface="Times New Roman" panose="02020603050405020304" pitchFamily="18" charset="0"/>
              </a:rPr>
              <a:t>national states and individual institutions, each with their own funding regimes</a:t>
            </a:r>
            <a:r>
              <a:rPr lang="en-US" sz="2000" dirty="0">
                <a:solidFill>
                  <a:srgbClr val="333333"/>
                </a:solidFill>
                <a:latin typeface="Arial" panose="020B0604020202020204" pitchFamily="34" charset="0"/>
                <a:ea typeface="Times New Roman" panose="02020603050405020304" pitchFamily="18" charset="0"/>
              </a:rPr>
              <a:t> and requirements. </a:t>
            </a:r>
          </a:p>
          <a:p>
            <a:pPr fontAlgn="base">
              <a:spcAft>
                <a:spcPts val="1125"/>
              </a:spcAft>
            </a:pPr>
            <a:r>
              <a:rPr lang="en-US" sz="2000" dirty="0">
                <a:solidFill>
                  <a:srgbClr val="333333"/>
                </a:solidFill>
                <a:latin typeface="Arial" panose="020B0604020202020204" pitchFamily="34" charset="0"/>
                <a:ea typeface="Times New Roman" panose="02020603050405020304" pitchFamily="18" charset="0"/>
              </a:rPr>
              <a:t>Europlanet -</a:t>
            </a:r>
            <a:r>
              <a:rPr lang="en-US" sz="2000" u="sng" dirty="0">
                <a:solidFill>
                  <a:srgbClr val="333333"/>
                </a:solidFill>
                <a:latin typeface="Arial" panose="020B0604020202020204" pitchFamily="34" charset="0"/>
                <a:ea typeface="Times New Roman" panose="02020603050405020304" pitchFamily="18" charset="0"/>
              </a:rPr>
              <a:t>cohesion and unity of </a:t>
            </a:r>
            <a:r>
              <a:rPr lang="en-US" sz="2000" u="sng" dirty="0">
                <a:solidFill>
                  <a:srgbClr val="333333"/>
                </a:solidFill>
                <a:latin typeface="Arial" panose="020B0604020202020204" pitchFamily="34" charset="0"/>
                <a:ea typeface="Times New Roman" panose="02020603050405020304" pitchFamily="18" charset="0"/>
                <a:cs typeface="Arial" panose="020B0604020202020204" pitchFamily="34" charset="0"/>
              </a:rPr>
              <a:t>purpose</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u="sng" dirty="0">
                <a:solidFill>
                  <a:srgbClr val="333333"/>
                </a:solidFill>
                <a:latin typeface="Arial" panose="020B0604020202020204" pitchFamily="34" charset="0"/>
                <a:ea typeface="Times New Roman" panose="02020603050405020304" pitchFamily="18" charset="0"/>
                <a:cs typeface="Arial" panose="020B0604020202020204" pitchFamily="34" charset="0"/>
              </a:rPr>
              <a:t>supporting the scientific communities</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p>
          <a:p>
            <a:pPr fontAlgn="base">
              <a:spcAft>
                <a:spcPts val="1125"/>
              </a:spcAft>
            </a:pPr>
            <a:r>
              <a:rPr lang="en-US" u="sng" dirty="0">
                <a:hlinkClick r:id="rId2"/>
              </a:rPr>
              <a:t>http://www.europlanet-2020-ri.eu/</a:t>
            </a:r>
            <a:endParaRPr lang="en-US" dirty="0">
              <a:solidFill>
                <a:srgbClr val="333333"/>
              </a:solidFill>
              <a:latin typeface="Arial" panose="020B0604020202020204" pitchFamily="34" charset="0"/>
              <a:cs typeface="Arial" panose="020B0604020202020204" pitchFamily="34" charset="0"/>
            </a:endParaRPr>
          </a:p>
          <a:p>
            <a:pPr fontAlgn="base">
              <a:spcAft>
                <a:spcPts val="1125"/>
              </a:spcAft>
            </a:pPr>
            <a:r>
              <a:rPr lang="en-US" sz="2400" b="1" dirty="0">
                <a:solidFill>
                  <a:schemeClr val="accent1">
                    <a:lumMod val="75000"/>
                  </a:schemeClr>
                </a:solidFill>
                <a:latin typeface="Arial" panose="020B0604020202020204" pitchFamily="34" charset="0"/>
                <a:cs typeface="Arial" panose="020B0604020202020204" pitchFamily="34" charset="0"/>
              </a:rPr>
              <a:t>Thus, we are doing a community-building knowledge-production process to achieve outcomes enhancing awareness and promoting unity using a workshop discussion and activities to report back to the funding source- Europlanet</a:t>
            </a:r>
          </a:p>
        </p:txBody>
      </p:sp>
    </p:spTree>
    <p:extLst>
      <p:ext uri="{BB962C8B-B14F-4D97-AF65-F5344CB8AC3E}">
        <p14:creationId xmlns:p14="http://schemas.microsoft.com/office/powerpoint/2010/main" val="37737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22BBA7-4275-469E-93D7-108E9078232D}"/>
              </a:ext>
            </a:extLst>
          </p:cNvPr>
          <p:cNvSpPr/>
          <p:nvPr/>
        </p:nvSpPr>
        <p:spPr>
          <a:xfrm>
            <a:off x="62602" y="111554"/>
            <a:ext cx="6096000" cy="1593898"/>
          </a:xfrm>
          <a:prstGeom prst="rect">
            <a:avLst/>
          </a:prstGeom>
          <a:ln w="28575">
            <a:solidFill>
              <a:schemeClr val="tx1"/>
            </a:solidFill>
          </a:ln>
        </p:spPr>
        <p:txBody>
          <a:bodyPr>
            <a:spAutoFit/>
          </a:bodyPr>
          <a:lstStyle/>
          <a:p>
            <a:pPr>
              <a:lnSpc>
                <a:spcPct val="107000"/>
              </a:lnSpc>
              <a:spcAft>
                <a:spcPts val="800"/>
              </a:spcAft>
            </a:pPr>
            <a:r>
              <a:rPr lang="en-US" sz="12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Broadening Participation: Inclusion and Diversity in Science</a:t>
            </a:r>
            <a:endParaRPr lang="en-US" sz="1200"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Abstract</a:t>
            </a:r>
            <a:r>
              <a:rPr lang="en-US" sz="1000" dirty="0">
                <a:solidFill>
                  <a:srgbClr val="222222"/>
                </a:solidFill>
                <a:latin typeface="Arial" panose="020B0604020202020204" pitchFamily="34" charset="0"/>
                <a:ea typeface="Calibri" panose="020F0502020204030204" pitchFamily="34" charset="0"/>
                <a:cs typeface="Times New Roman" panose="02020603050405020304" pitchFamily="18" charset="0"/>
              </a:rPr>
              <a:t>: A Europlanet Consortium statement promotes enhancing diversity and equity. This mirrors the American Geophysical Union and other science entities in the US. Recent policy developments, dedicated conference sessions, and funding highlight the importance of discussing inclusion and diversity in Science. This interactive presentation will address why these endeavors toward raising consciousness and broadening participation are important, why the pipeline (pathway) metaphor is useful but flawed, and how reducing implicit bias is a necessity to promote efforts to recruit, support, and retain underrepresented communities in science.</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B48D7B3-03D0-46C8-9183-9DC5123CC66F}"/>
              </a:ext>
            </a:extLst>
          </p:cNvPr>
          <p:cNvSpPr/>
          <p:nvPr/>
        </p:nvSpPr>
        <p:spPr>
          <a:xfrm>
            <a:off x="6214259" y="51984"/>
            <a:ext cx="5907188" cy="1986441"/>
          </a:xfrm>
          <a:prstGeom prst="rect">
            <a:avLst/>
          </a:prstGeom>
          <a:ln w="57150">
            <a:solidFill>
              <a:schemeClr val="accent1"/>
            </a:solidFill>
          </a:ln>
        </p:spPr>
        <p:txBody>
          <a:bodyPr wrap="square">
            <a:spAutoFit/>
          </a:bodyPr>
          <a:lstStyle/>
          <a:p>
            <a:pPr algn="ctr">
              <a:lnSpc>
                <a:spcPct val="107000"/>
              </a:lnSpc>
              <a:spcAft>
                <a:spcPts val="800"/>
              </a:spcAft>
            </a:pPr>
            <a:r>
              <a:rPr lang="en-US" sz="1400" dirty="0">
                <a:solidFill>
                  <a:srgbClr val="4472C4"/>
                </a:solidFill>
                <a:latin typeface="Arial" panose="020B0604020202020204" pitchFamily="34" charset="0"/>
                <a:ea typeface="Calibri" panose="020F0502020204030204" pitchFamily="34" charset="0"/>
                <a:cs typeface="Arial" panose="020B0604020202020204" pitchFamily="34" charset="0"/>
              </a:rPr>
              <a:t>"The </a:t>
            </a:r>
            <a:r>
              <a:rPr lang="en-US" sz="1400" u="sng" dirty="0">
                <a:solidFill>
                  <a:srgbClr val="4472C4"/>
                </a:solidFill>
                <a:latin typeface="Arial" panose="020B0604020202020204" pitchFamily="34" charset="0"/>
                <a:ea typeface="Calibri" panose="020F0502020204030204" pitchFamily="34" charset="0"/>
                <a:cs typeface="Arial" panose="020B0604020202020204" pitchFamily="34" charset="0"/>
              </a:rPr>
              <a:t>Europlanet Consortium</a:t>
            </a:r>
            <a:r>
              <a:rPr lang="en-US" sz="1400" dirty="0">
                <a:solidFill>
                  <a:srgbClr val="4472C4"/>
                </a:solidFill>
                <a:latin typeface="Arial" panose="020B0604020202020204" pitchFamily="34" charset="0"/>
                <a:ea typeface="Calibri" panose="020F0502020204030204" pitchFamily="34" charset="0"/>
                <a:cs typeface="Arial" panose="020B0604020202020204" pitchFamily="34" charset="0"/>
              </a:rPr>
              <a:t> is committed to building a diverse, inclusive planetary science community in Europe and to ensuring that individuals within that community experience equal opportunity, regardless of gender, disability, ethnic origin, religion or belief, sexual orientation, marital status, age, nationality or socioeconomic background.”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http://www.europlanet-2020-ri.eu/</a:t>
            </a:r>
            <a:endParaRPr lang="en-US" sz="9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9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https://www.epsc2017.eu/diversity_and_widening_participation.html</a:t>
            </a:r>
            <a:endParaRPr lang="en-US" sz="9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CE0F6A3-25B9-4FA7-966F-DBBE0B23ABAC}"/>
              </a:ext>
            </a:extLst>
          </p:cNvPr>
          <p:cNvSpPr/>
          <p:nvPr/>
        </p:nvSpPr>
        <p:spPr>
          <a:xfrm>
            <a:off x="62602" y="1772101"/>
            <a:ext cx="12066796" cy="3842655"/>
          </a:xfrm>
          <a:prstGeom prst="rect">
            <a:avLst/>
          </a:prstGeom>
          <a:ln w="28575">
            <a:solidFill>
              <a:schemeClr val="accent6"/>
            </a:solidFill>
          </a:ln>
        </p:spPr>
        <p:txBody>
          <a:bodyPr wrap="square">
            <a:spAutoFit/>
          </a:bodyPr>
          <a:lstStyle/>
          <a:p>
            <a:pPr>
              <a:lnSpc>
                <a:spcPct val="107000"/>
              </a:lnSpc>
              <a:spcAft>
                <a:spcPts val="800"/>
              </a:spcAft>
            </a:pPr>
            <a:r>
              <a:rPr lang="en-US" sz="1200" b="1" dirty="0">
                <a:solidFill>
                  <a:srgbClr val="222222"/>
                </a:solidFill>
                <a:effectLst/>
                <a:latin typeface="Arial" panose="020B0604020202020204" pitchFamily="34" charset="0"/>
                <a:ea typeface="Calibri" panose="020F0502020204030204" pitchFamily="34" charset="0"/>
                <a:cs typeface="Arial" panose="020B0604020202020204" pitchFamily="34" charset="0"/>
              </a:rPr>
              <a:t>AGU statement</a:t>
            </a:r>
            <a:r>
              <a:rPr lang="en-US" sz="1200" b="1" dirty="0">
                <a:latin typeface="Arial" panose="020B0604020202020204" pitchFamily="34" charset="0"/>
                <a:ea typeface="Calibri" panose="020F0502020204030204" pitchFamily="34" charset="0"/>
                <a:cs typeface="Arial" panose="020B0604020202020204" pitchFamily="34" charset="0"/>
              </a:rPr>
              <a:t>     </a:t>
            </a:r>
            <a:r>
              <a:rPr lang="en-US"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https://education.agu.org/diversity-programs/agu-diversity-plan/</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500"/>
              </a:spcAft>
            </a:pPr>
            <a:r>
              <a:rPr lang="en-US" sz="1200" dirty="0">
                <a:solidFill>
                  <a:srgbClr val="464646"/>
                </a:solidFill>
                <a:latin typeface="Arial" panose="020B0604020202020204" pitchFamily="34" charset="0"/>
                <a:ea typeface="Times New Roman" panose="02020603050405020304" pitchFamily="18" charset="0"/>
                <a:cs typeface="Arial" panose="020B0604020202020204" pitchFamily="34" charset="0"/>
              </a:rPr>
              <a:t>The Earth and space sciences are in danger of losing a significant portion of the workforce necessary to ensure its future. Evidence for this problem includes: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464646"/>
                </a:solidFill>
                <a:latin typeface="Arial" panose="020B0604020202020204" pitchFamily="34" charset="0"/>
                <a:ea typeface="Times New Roman" panose="02020603050405020304" pitchFamily="18" charset="0"/>
                <a:cs typeface="Arial" panose="020B0604020202020204" pitchFamily="34" charset="0"/>
              </a:rPr>
              <a:t>The aging population of scientific professionals nearing retirement comprises the largest proportion of the present Earth and space scientists.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464646"/>
                </a:solidFill>
                <a:latin typeface="Arial" panose="020B0604020202020204" pitchFamily="34" charset="0"/>
                <a:ea typeface="Times New Roman" panose="02020603050405020304" pitchFamily="18" charset="0"/>
                <a:cs typeface="Arial" panose="020B0604020202020204" pitchFamily="34" charset="0"/>
              </a:rPr>
              <a:t>A thirteen percent decline in graduate enrollment occurred within the Earth and space sciences during the 1990’s (NSF, 2001, a, b).</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464646"/>
                </a:solidFill>
                <a:latin typeface="Arial" panose="020B0604020202020204" pitchFamily="34" charset="0"/>
                <a:ea typeface="Times New Roman" panose="02020603050405020304" pitchFamily="18" charset="0"/>
                <a:cs typeface="Arial" panose="020B0604020202020204" pitchFamily="34" charset="0"/>
              </a:rPr>
              <a:t>The numbers of white males, the largest demographic community within the Earth and space sciences, receiving bachelors degrees in the geosciences have decreased by nearly 80% over the past quarter century (AGI, 2001). Thus, the traditional base of future Earth and space scientists in the US is shrinking. And,</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dirty="0">
                <a:solidFill>
                  <a:srgbClr val="464646"/>
                </a:solidFill>
                <a:latin typeface="Arial" panose="020B0604020202020204" pitchFamily="34" charset="0"/>
                <a:ea typeface="Times New Roman" panose="02020603050405020304" pitchFamily="18" charset="0"/>
                <a:cs typeface="Arial" panose="020B0604020202020204" pitchFamily="34" charset="0"/>
              </a:rPr>
              <a:t>Over the last two decades, the numbers of Earth and space science academic programs, particularly at post-secondary levels, and total academic science majors in the United States have declined</a:t>
            </a:r>
            <a:r>
              <a:rPr lang="en-US" sz="1200" dirty="0">
                <a:solidFill>
                  <a:srgbClr val="464646"/>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i="1" dirty="0">
                <a:solidFill>
                  <a:srgbClr val="464646"/>
                </a:solidFill>
                <a:effectLst/>
                <a:latin typeface="Arial" panose="020B0604020202020204" pitchFamily="34" charset="0"/>
                <a:ea typeface="Calibri" panose="020F0502020204030204" pitchFamily="34" charset="0"/>
                <a:cs typeface="Arial" panose="020B0604020202020204" pitchFamily="34" charset="0"/>
              </a:rPr>
              <a:t>Notes: We use the term “minority” as defined by the US Census Bureau, which includes Black/African Americans, Hispanics, Asian/Pacific Islanders, and Native American/Native Alaskans. Further, the term is used to refer to other under-represented groups in the Earth and space sciences, including women and persons with disabilities.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28575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AGU Responsibilities and Rights of Scientists Position Statement Inclusion </a:t>
            </a:r>
            <a:r>
              <a:rPr lang="en-US" sz="1200" dirty="0" err="1">
                <a:effectLst/>
                <a:latin typeface="Arial" panose="020B0604020202020204" pitchFamily="34" charset="0"/>
                <a:ea typeface="Calibri" panose="020F0502020204030204" pitchFamily="34" charset="0"/>
                <a:cs typeface="Arial" panose="020B0604020202020204" pitchFamily="34" charset="0"/>
              </a:rPr>
              <a:t>i</a:t>
            </a:r>
            <a:r>
              <a:rPr lang="en-US" sz="1200" dirty="0">
                <a:effectLst/>
                <a:latin typeface="Arial" panose="020B0604020202020204" pitchFamily="34" charset="0"/>
                <a:ea typeface="Calibri" panose="020F0502020204030204" pitchFamily="34" charset="0"/>
                <a:cs typeface="Arial" panose="020B0604020202020204" pitchFamily="34" charset="0"/>
              </a:rPr>
              <a:t>. Foster a diverse workforce and inclusive environment that allows science and scientific careers to flourish. ii. Ensure the proper citation and acknowledgement of the work of others. iii. Use professional courtesy and fairness in working with others. iv. Protect the rights of students and colleagues to disagree, pursue their own research, draw their own conclusions, and challenge teachers or mentors without fear of retaliation.</a:t>
            </a:r>
          </a:p>
          <a:p>
            <a:pPr marL="28575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Scientists share basic human rights as specified in the United Nations Declaration of Human Rights (1948).     References: http://www.icsu.org/publications/icsu-position-statements/freedom-conductscience/388_DD_FILE_Freedom_Conduct_Science_oct_95.pdf, http://www.singaporestatement.org/statement.html, http://ethics.agu.org/files/2013/03/ScientificIntegrity-and-Professional-Ethics.pdf</a:t>
            </a:r>
          </a:p>
        </p:txBody>
      </p:sp>
      <p:sp>
        <p:nvSpPr>
          <p:cNvPr id="7" name="Rectangle 6">
            <a:extLst>
              <a:ext uri="{FF2B5EF4-FFF2-40B4-BE49-F238E27FC236}">
                <a16:creationId xmlns:a16="http://schemas.microsoft.com/office/drawing/2014/main" id="{7C6FCCFB-E3DB-4AE0-B6A5-5D7AD321448B}"/>
              </a:ext>
            </a:extLst>
          </p:cNvPr>
          <p:cNvSpPr/>
          <p:nvPr/>
        </p:nvSpPr>
        <p:spPr>
          <a:xfrm>
            <a:off x="62602" y="5464458"/>
            <a:ext cx="12066796" cy="1337161"/>
          </a:xfrm>
          <a:prstGeom prst="rect">
            <a:avLst/>
          </a:prstGeom>
          <a:ln w="38100">
            <a:solidFill>
              <a:srgbClr val="C00000"/>
            </a:solidFill>
          </a:ln>
        </p:spPr>
        <p:txBody>
          <a:bodyPr wrap="square">
            <a:spAutoFit/>
          </a:bodyPr>
          <a:lstStyle/>
          <a:p>
            <a:pPr>
              <a:lnSpc>
                <a:spcPct val="107000"/>
              </a:lnSpc>
              <a:spcAft>
                <a:spcPts val="800"/>
              </a:spcAft>
            </a:pPr>
            <a:endParaRPr lang="en-US" sz="100" b="1"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b="1" dirty="0">
                <a:solidFill>
                  <a:srgbClr val="222222"/>
                </a:solidFill>
                <a:latin typeface="Arial" panose="020B0604020202020204" pitchFamily="34" charset="0"/>
                <a:ea typeface="Calibri" panose="020F0502020204030204" pitchFamily="34" charset="0"/>
                <a:cs typeface="Arial" panose="020B0604020202020204" pitchFamily="34" charset="0"/>
              </a:rPr>
              <a:t>Universal Declaration of Human Rights</a:t>
            </a:r>
            <a:r>
              <a:rPr lang="en-US" sz="1200" b="1" dirty="0">
                <a:latin typeface="Arial" panose="020B0604020202020204" pitchFamily="34" charset="0"/>
                <a:ea typeface="Calibri" panose="020F0502020204030204" pitchFamily="34" charset="0"/>
                <a:cs typeface="Arial" panose="020B0604020202020204" pitchFamily="34" charset="0"/>
              </a:rPr>
              <a:t>  </a:t>
            </a:r>
            <a:r>
              <a:rPr lang="en-US" sz="1200" dirty="0">
                <a:solidFill>
                  <a:srgbClr val="222222"/>
                </a:solidFill>
                <a:latin typeface="Arial" panose="020B0604020202020204" pitchFamily="34" charset="0"/>
                <a:ea typeface="Calibri" panose="020F0502020204030204" pitchFamily="34" charset="0"/>
                <a:cs typeface="Arial" panose="020B0604020202020204" pitchFamily="34" charset="0"/>
              </a:rPr>
              <a:t>Dec 10</a:t>
            </a:r>
            <a:r>
              <a:rPr lang="en-US" sz="1200" baseline="30000" dirty="0">
                <a:solidFill>
                  <a:srgbClr val="222222"/>
                </a:solidFill>
                <a:latin typeface="Arial" panose="020B0604020202020204" pitchFamily="34" charset="0"/>
                <a:ea typeface="Calibri" panose="020F0502020204030204" pitchFamily="34" charset="0"/>
                <a:cs typeface="Arial" panose="020B0604020202020204" pitchFamily="34" charset="0"/>
              </a:rPr>
              <a:t>th</a:t>
            </a:r>
            <a:r>
              <a:rPr lang="en-US" sz="1200" dirty="0">
                <a:solidFill>
                  <a:srgbClr val="222222"/>
                </a:solidFill>
                <a:latin typeface="Arial" panose="020B0604020202020204" pitchFamily="34" charset="0"/>
                <a:ea typeface="Calibri" panose="020F0502020204030204" pitchFamily="34" charset="0"/>
                <a:cs typeface="Arial" panose="020B0604020202020204" pitchFamily="34" charset="0"/>
              </a:rPr>
              <a:t>, 1948, the General Assembly of the United Nations adopted and proclaimed this UDHR to guarantee the rights of all people.</a:t>
            </a:r>
            <a:r>
              <a:rPr lang="en-US" sz="1200" dirty="0">
                <a:latin typeface="Arial" panose="020B0604020202020204" pitchFamily="34" charset="0"/>
                <a:ea typeface="Calibri" panose="020F0502020204030204" pitchFamily="34" charset="0"/>
                <a:cs typeface="Arial" panose="020B0604020202020204" pitchFamily="34" charset="0"/>
              </a:rPr>
              <a:t> </a:t>
            </a:r>
            <a:r>
              <a:rPr lang="en-US" sz="1200" dirty="0">
                <a:solidFill>
                  <a:srgbClr val="222222"/>
                </a:solidFill>
                <a:latin typeface="Arial" panose="020B0604020202020204" pitchFamily="34" charset="0"/>
                <a:ea typeface="Calibri" panose="020F0502020204030204" pitchFamily="34" charset="0"/>
                <a:cs typeface="Arial" panose="020B0604020202020204" pitchFamily="34" charset="0"/>
              </a:rPr>
              <a:t>Article 1 Right to Equality</a:t>
            </a:r>
            <a:r>
              <a:rPr lang="en-US" sz="1200" dirty="0">
                <a:latin typeface="Arial" panose="020B0604020202020204" pitchFamily="34" charset="0"/>
                <a:ea typeface="Calibri" panose="020F0502020204030204" pitchFamily="34" charset="0"/>
                <a:cs typeface="Arial" panose="020B0604020202020204" pitchFamily="34" charset="0"/>
              </a:rPr>
              <a:t> </a:t>
            </a:r>
            <a:r>
              <a:rPr lang="en-US" sz="1200" dirty="0">
                <a:solidFill>
                  <a:srgbClr val="222222"/>
                </a:solidFill>
                <a:latin typeface="Arial" panose="020B0604020202020204" pitchFamily="34" charset="0"/>
                <a:ea typeface="Calibri" panose="020F0502020204030204" pitchFamily="34" charset="0"/>
                <a:cs typeface="Arial" panose="020B0604020202020204" pitchFamily="34" charset="0"/>
              </a:rPr>
              <a:t>“All human beings are born free and equal in dignity and rights. They are endowed with reason and conscience and should act towards one another in a spirit of brotherhood.”</a:t>
            </a: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solidFill>
                  <a:srgbClr val="222222"/>
                </a:solidFill>
                <a:latin typeface="Arial" panose="020B0604020202020204" pitchFamily="34" charset="0"/>
                <a:ea typeface="Calibri" panose="020F0502020204030204" pitchFamily="34" charset="0"/>
                <a:cs typeface="Arial" panose="020B0604020202020204" pitchFamily="34" charset="0"/>
              </a:rPr>
              <a:t>Article 2 Freedom from Discrimination</a:t>
            </a:r>
            <a:r>
              <a:rPr lang="en-US" sz="1200" dirty="0">
                <a:latin typeface="Arial" panose="020B0604020202020204" pitchFamily="34" charset="0"/>
                <a:ea typeface="Calibri" panose="020F0502020204030204" pitchFamily="34" charset="0"/>
                <a:cs typeface="Arial" panose="020B0604020202020204" pitchFamily="34" charset="0"/>
              </a:rPr>
              <a:t> </a:t>
            </a:r>
            <a:r>
              <a:rPr lang="en-US" sz="1200" dirty="0">
                <a:solidFill>
                  <a:srgbClr val="222222"/>
                </a:solidFill>
                <a:latin typeface="Arial" panose="020B0604020202020204" pitchFamily="34" charset="0"/>
                <a:ea typeface="Calibri" panose="020F0502020204030204" pitchFamily="34" charset="0"/>
                <a:cs typeface="Arial" panose="020B0604020202020204" pitchFamily="34" charset="0"/>
              </a:rPr>
              <a:t>“Everyone is entitled to all the rights and freedoms set forth in this Declaration, without distinction of any kind, such as race, color, sex, language, religion, political or other opinion, national or social origin, property, birth or other status.”</a:t>
            </a:r>
            <a:endParaRPr lang="en-US" sz="1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931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DE6CE9-CDCE-4AB1-86A1-4A19745DD191}"/>
              </a:ext>
            </a:extLst>
          </p:cNvPr>
          <p:cNvSpPr/>
          <p:nvPr/>
        </p:nvSpPr>
        <p:spPr>
          <a:xfrm>
            <a:off x="4369172" y="2044947"/>
            <a:ext cx="7749874" cy="2304733"/>
          </a:xfrm>
          <a:prstGeom prst="rect">
            <a:avLst/>
          </a:prstGeom>
        </p:spPr>
        <p:txBody>
          <a:bodyPr wrap="square">
            <a:spAutoFit/>
          </a:bodyPr>
          <a:lstStyle/>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What countries do </a:t>
            </a:r>
            <a:r>
              <a:rPr lang="en-US" sz="1400" b="1" u="sng" dirty="0">
                <a:latin typeface="Arial" panose="020B0604020202020204" pitchFamily="34" charset="0"/>
                <a:ea typeface="Calibri" panose="020F0502020204030204" pitchFamily="34" charset="0"/>
                <a:cs typeface="Arial" panose="020B0604020202020204" pitchFamily="34" charset="0"/>
              </a:rPr>
              <a:t>YOU</a:t>
            </a:r>
            <a:r>
              <a:rPr lang="en-US" sz="1400" dirty="0">
                <a:latin typeface="Arial" panose="020B0604020202020204" pitchFamily="34" charset="0"/>
                <a:ea typeface="Calibri" panose="020F0502020204030204" pitchFamily="34" charset="0"/>
                <a:cs typeface="Arial" panose="020B0604020202020204" pitchFamily="34" charset="0"/>
              </a:rPr>
              <a:t> identify with?—please write here (if comfortable)</a:t>
            </a:r>
          </a:p>
          <a:p>
            <a:pPr>
              <a:lnSpc>
                <a:spcPct val="107000"/>
              </a:lnSpc>
              <a:spcAft>
                <a:spcPts val="800"/>
              </a:spcAft>
            </a:pPr>
            <a:r>
              <a:rPr lang="en-US" sz="1400" u="sng" dirty="0">
                <a:latin typeface="Arial" panose="020B0604020202020204" pitchFamily="34" charset="0"/>
                <a:ea typeface="Calibri" panose="020F0502020204030204" pitchFamily="34" charset="0"/>
                <a:cs typeface="Arial" panose="020B0604020202020204" pitchFamily="34" charset="0"/>
              </a:rPr>
              <a:t>    Name          home         education        postdoc training          jobs/ or other affiliation countries</a:t>
            </a:r>
          </a:p>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0020208-C2DD-4912-AFAC-7DF8D19F895E}"/>
              </a:ext>
            </a:extLst>
          </p:cNvPr>
          <p:cNvSpPr/>
          <p:nvPr/>
        </p:nvSpPr>
        <p:spPr>
          <a:xfrm>
            <a:off x="58511" y="3984471"/>
            <a:ext cx="4469617" cy="1638525"/>
          </a:xfrm>
          <a:prstGeom prst="rect">
            <a:avLst/>
          </a:prstGeom>
        </p:spPr>
        <p:txBody>
          <a:bodyPr wrap="square">
            <a:spAutoFit/>
          </a:bodyPr>
          <a:lstStyle/>
          <a:p>
            <a:pP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Additional barriers to participation?  </a:t>
            </a:r>
          </a:p>
          <a:p>
            <a:pP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Ideas to overcome barriers?</a:t>
            </a:r>
          </a:p>
          <a:p>
            <a:pPr>
              <a:lnSpc>
                <a:spcPct val="107000"/>
              </a:lnSpc>
              <a:spcAft>
                <a:spcPts val="800"/>
              </a:spcAft>
            </a:pP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-flexible justice criteria for hiring, promotion, tenure</a:t>
            </a:r>
          </a:p>
          <a:p>
            <a:pPr>
              <a:lnSpc>
                <a:spcPct val="107000"/>
              </a:lnSpc>
              <a:spcAft>
                <a:spcPts val="800"/>
              </a:spcAft>
            </a:pP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-outside the box thinking for support</a:t>
            </a:r>
          </a:p>
          <a:p>
            <a:pPr>
              <a:lnSpc>
                <a:spcPct val="107000"/>
              </a:lnSpc>
              <a:spcAft>
                <a:spcPts val="800"/>
              </a:spcAft>
            </a:pP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-extra effort to overcome</a:t>
            </a:r>
          </a:p>
        </p:txBody>
      </p:sp>
      <p:sp>
        <p:nvSpPr>
          <p:cNvPr id="6" name="Rectangle 5">
            <a:extLst>
              <a:ext uri="{FF2B5EF4-FFF2-40B4-BE49-F238E27FC236}">
                <a16:creationId xmlns:a16="http://schemas.microsoft.com/office/drawing/2014/main" id="{7D628636-6FA1-488A-9AC0-53E5FD66E893}"/>
              </a:ext>
            </a:extLst>
          </p:cNvPr>
          <p:cNvSpPr/>
          <p:nvPr/>
        </p:nvSpPr>
        <p:spPr>
          <a:xfrm>
            <a:off x="4442126" y="4118033"/>
            <a:ext cx="7622651" cy="1535933"/>
          </a:xfrm>
          <a:prstGeom prst="rect">
            <a:avLst/>
          </a:prstGeom>
        </p:spPr>
        <p:txBody>
          <a:bodyPr wrap="square">
            <a:spAutoFit/>
          </a:bodyPr>
          <a:lstStyle/>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Do you </a:t>
            </a:r>
            <a:r>
              <a:rPr lang="en-US" sz="1400" b="1" u="sng" dirty="0">
                <a:latin typeface="Arial" panose="020B0604020202020204" pitchFamily="34" charset="0"/>
                <a:ea typeface="Calibri" panose="020F0502020204030204" pitchFamily="34" charset="0"/>
                <a:cs typeface="Arial" panose="020B0604020202020204" pitchFamily="34" charset="0"/>
              </a:rPr>
              <a:t>know</a:t>
            </a:r>
            <a:r>
              <a:rPr lang="en-US" sz="1400" dirty="0">
                <a:latin typeface="Arial" panose="020B0604020202020204" pitchFamily="34" charset="0"/>
                <a:ea typeface="Calibri" panose="020F0502020204030204" pitchFamily="34" charset="0"/>
                <a:cs typeface="Arial" panose="020B0604020202020204" pitchFamily="34" charset="0"/>
              </a:rPr>
              <a:t> any scientists from less represented states (at home state or abroad) – if you are a contact person for introduction, please write here (and your name if comfortable):</a:t>
            </a:r>
          </a:p>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5BAB019-746D-475D-AA4B-46AE570B073D}"/>
              </a:ext>
            </a:extLst>
          </p:cNvPr>
          <p:cNvSpPr/>
          <p:nvPr/>
        </p:nvSpPr>
        <p:spPr>
          <a:xfrm>
            <a:off x="4945711" y="63610"/>
            <a:ext cx="7119066" cy="1654407"/>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Outcome Goals:</a:t>
            </a:r>
          </a:p>
          <a:p>
            <a:r>
              <a:rPr lang="en-US" sz="1400" dirty="0">
                <a:latin typeface="Arial" panose="020B0604020202020204" pitchFamily="34" charset="0"/>
                <a:cs typeface="Arial" panose="020B0604020202020204" pitchFamily="34" charset="0"/>
              </a:rPr>
              <a:t>-raise awareness</a:t>
            </a:r>
          </a:p>
          <a:p>
            <a:r>
              <a:rPr lang="en-US" sz="1400" dirty="0">
                <a:latin typeface="Arial" panose="020B0604020202020204" pitchFamily="34" charset="0"/>
                <a:cs typeface="Arial" panose="020B0604020202020204" pitchFamily="34" charset="0"/>
              </a:rPr>
              <a:t>-include and unify more underrepresented states</a:t>
            </a:r>
          </a:p>
          <a:p>
            <a:r>
              <a:rPr lang="en-US" sz="1400" dirty="0">
                <a:latin typeface="Arial" panose="020B0604020202020204" pitchFamily="34" charset="0"/>
                <a:cs typeface="Arial" panose="020B0604020202020204" pitchFamily="34" charset="0"/>
              </a:rPr>
              <a:t>-identify and document barriers to inclusion</a:t>
            </a:r>
          </a:p>
          <a:p>
            <a:r>
              <a:rPr lang="en-US" sz="1400" dirty="0">
                <a:latin typeface="Arial" panose="020B0604020202020204" pitchFamily="34" charset="0"/>
                <a:cs typeface="Arial" panose="020B0604020202020204" pitchFamily="34" charset="0"/>
              </a:rPr>
              <a:t>-generate ideas for overcoming barriers</a:t>
            </a:r>
          </a:p>
          <a:p>
            <a:r>
              <a:rPr lang="en-US" sz="1400" dirty="0">
                <a:latin typeface="Arial" panose="020B0604020202020204" pitchFamily="34" charset="0"/>
                <a:cs typeface="Arial" panose="020B0604020202020204" pitchFamily="34" charset="0"/>
              </a:rPr>
              <a:t>-gather new contacts of people from less represented states who could be invited and supported further by Europlanet</a:t>
            </a:r>
          </a:p>
        </p:txBody>
      </p:sp>
      <p:pic>
        <p:nvPicPr>
          <p:cNvPr id="1026" name="Picture 2" descr="Related image">
            <a:extLst>
              <a:ext uri="{FF2B5EF4-FFF2-40B4-BE49-F238E27FC236}">
                <a16:creationId xmlns:a16="http://schemas.microsoft.com/office/drawing/2014/main" id="{F94A2864-2C88-454A-B85D-C0FAF6A4A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59" y="39756"/>
            <a:ext cx="4784799" cy="20051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36F52E1-548D-4E77-905F-2EB59B04D391}"/>
              </a:ext>
            </a:extLst>
          </p:cNvPr>
          <p:cNvSpPr/>
          <p:nvPr/>
        </p:nvSpPr>
        <p:spPr>
          <a:xfrm>
            <a:off x="15902" y="2234303"/>
            <a:ext cx="4369172" cy="1869038"/>
          </a:xfrm>
          <a:prstGeom prst="rect">
            <a:avLst/>
          </a:prstGeom>
        </p:spPr>
        <p:txBody>
          <a:bodyPr wrap="square">
            <a:spAutoFit/>
          </a:bodyPr>
          <a:lstStyle/>
          <a:p>
            <a:pP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What can help stop leaks in the pipeline?</a:t>
            </a:r>
          </a:p>
          <a:p>
            <a:pPr>
              <a:lnSpc>
                <a:spcPct val="107000"/>
              </a:lnSpc>
              <a:spcAft>
                <a:spcPts val="800"/>
              </a:spcAft>
            </a:pPr>
            <a:r>
              <a:rPr lang="en-US" sz="14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t>
            </a: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access to education (quality &amp; equity), funding</a:t>
            </a:r>
          </a:p>
          <a:p>
            <a:pPr>
              <a:lnSpc>
                <a:spcPct val="107000"/>
              </a:lnSpc>
              <a:spcAft>
                <a:spcPts val="800"/>
              </a:spcAft>
            </a:pP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-raise critical mass of diverse people peer groups</a:t>
            </a:r>
          </a:p>
          <a:p>
            <a:pPr>
              <a:lnSpc>
                <a:spcPct val="107000"/>
              </a:lnSpc>
              <a:spcAft>
                <a:spcPts val="800"/>
              </a:spcAft>
            </a:pP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-mentoring (and mentors provide support)</a:t>
            </a:r>
          </a:p>
          <a:p>
            <a:pPr>
              <a:lnSpc>
                <a:spcPct val="107000"/>
              </a:lnSpc>
              <a:spcAft>
                <a:spcPts val="800"/>
              </a:spcAft>
            </a:pP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-attention to flexibility to support language, culture, monochronic institutional culture vs. polychronic time</a:t>
            </a:r>
          </a:p>
        </p:txBody>
      </p:sp>
      <p:sp>
        <p:nvSpPr>
          <p:cNvPr id="8" name="Rectangle 7">
            <a:extLst>
              <a:ext uri="{FF2B5EF4-FFF2-40B4-BE49-F238E27FC236}">
                <a16:creationId xmlns:a16="http://schemas.microsoft.com/office/drawing/2014/main" id="{AABB5434-3DB9-420B-A9E4-B28371DA9DDF}"/>
              </a:ext>
            </a:extLst>
          </p:cNvPr>
          <p:cNvSpPr/>
          <p:nvPr/>
        </p:nvSpPr>
        <p:spPr>
          <a:xfrm>
            <a:off x="36477" y="5565143"/>
            <a:ext cx="12119046" cy="1198983"/>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Europlanet 2020 RI Research Infrastructure</a:t>
            </a:r>
            <a:r>
              <a:rPr lang="en-US" sz="1200" dirty="0">
                <a:latin typeface="Arial" panose="020B0604020202020204" pitchFamily="34" charset="0"/>
                <a:cs typeface="Arial" panose="020B0604020202020204" pitchFamily="34" charset="0"/>
              </a:rPr>
              <a:t> is providing open access to state-of-the-art research, data, models and facilities across the European Research Area until August 2019. Led by Open University with 33 beneficiaries from 19 European countries.</a:t>
            </a:r>
          </a:p>
          <a:p>
            <a:r>
              <a:rPr lang="en-US" sz="12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Europlanet 2018 </a:t>
            </a:r>
            <a:r>
              <a:rPr lang="en-US" sz="1200" dirty="0">
                <a:solidFill>
                  <a:srgbClr val="333333"/>
                </a:solidFill>
                <a:latin typeface="Arial" panose="020B0604020202020204" pitchFamily="34" charset="0"/>
                <a:ea typeface="Calibri" panose="020F0502020204030204" pitchFamily="34" charset="0"/>
                <a:cs typeface="Times New Roman" panose="02020603050405020304" pitchFamily="18" charset="0"/>
              </a:rPr>
              <a:t>(apply by July 31) for Sept 2018 meeting in Berlin is keen to develop research communities in those regions where </a:t>
            </a:r>
            <a:r>
              <a:rPr lang="en-US" sz="1200" u="sng" dirty="0">
                <a:solidFill>
                  <a:srgbClr val="333333"/>
                </a:solidFill>
                <a:latin typeface="Arial" panose="020B0604020202020204" pitchFamily="34" charset="0"/>
                <a:ea typeface="Calibri" panose="020F0502020204030204" pitchFamily="34" charset="0"/>
                <a:cs typeface="Times New Roman" panose="02020603050405020304" pitchFamily="18" charset="0"/>
              </a:rPr>
              <a:t>planetary science research is developing </a:t>
            </a:r>
            <a:r>
              <a:rPr lang="en-US" sz="1200" dirty="0">
                <a:solidFill>
                  <a:srgbClr val="333333"/>
                </a:solidFill>
                <a:latin typeface="Arial" panose="020B0604020202020204" pitchFamily="34" charset="0"/>
                <a:ea typeface="Calibri" panose="020F0502020204030204" pitchFamily="34" charset="0"/>
                <a:cs typeface="Times New Roman" panose="02020603050405020304" pitchFamily="18" charset="0"/>
              </a:rPr>
              <a:t> (Albania, Bulgaria, Croatia, Cyprus, Czech Republic, Estonia, Greece, Hungary, Kosovo, Latvia, Lithuania, Macedonia, Malta, Montenegro, Moldavia, Poland, Portugal, Romania, Slovakia, Slovenia, Turkey, and Ukraine). </a:t>
            </a:r>
          </a:p>
          <a:p>
            <a:pPr>
              <a:lnSpc>
                <a:spcPct val="107000"/>
              </a:lnSpc>
              <a:spcAft>
                <a:spcPts val="800"/>
              </a:spcAft>
            </a:pPr>
            <a:r>
              <a:rPr lang="en-US" sz="1200" b="1" dirty="0">
                <a:latin typeface="Arial" panose="020B0604020202020204" pitchFamily="34" charset="0"/>
                <a:cs typeface="Arial" panose="020B0604020202020204" pitchFamily="34" charset="0"/>
              </a:rPr>
              <a:t>Europlanet 2015 goal </a:t>
            </a:r>
            <a:r>
              <a:rPr lang="en-US" sz="1200" dirty="0">
                <a:latin typeface="Arial" panose="020B0604020202020204" pitchFamily="34" charset="0"/>
                <a:cs typeface="Arial" panose="020B0604020202020204" pitchFamily="34" charset="0"/>
              </a:rPr>
              <a:t>of </a:t>
            </a:r>
            <a:r>
              <a:rPr lang="en-US" sz="1200" u="sng" dirty="0">
                <a:latin typeface="Arial" panose="020B0604020202020204" pitchFamily="34" charset="0"/>
                <a:cs typeface="Arial" panose="020B0604020202020204" pitchFamily="34" charset="0"/>
              </a:rPr>
              <a:t>signing up at least 180 institutional member</a:t>
            </a:r>
            <a:r>
              <a:rPr lang="en-US" sz="1200" dirty="0">
                <a:latin typeface="Arial" panose="020B0604020202020204" pitchFamily="34" charset="0"/>
                <a:cs typeface="Arial" panose="020B0604020202020204" pitchFamily="34" charset="0"/>
              </a:rPr>
              <a:t>s – 90% of the planetary science institutions in the European Research Area – </a:t>
            </a:r>
            <a:r>
              <a:rPr lang="en-US" sz="1200" u="sng" dirty="0">
                <a:latin typeface="Arial" panose="020B0604020202020204" pitchFamily="34" charset="0"/>
                <a:cs typeface="Arial" panose="020B0604020202020204" pitchFamily="34" charset="0"/>
              </a:rPr>
              <a:t>by the end of the decade.</a:t>
            </a:r>
            <a:endParaRPr lang="en-US" sz="1200" dirty="0">
              <a:solidFill>
                <a:srgbClr val="333333"/>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5A3E3C2-6089-42DB-9A05-5719E4267CD4}"/>
              </a:ext>
            </a:extLst>
          </p:cNvPr>
          <p:cNvSpPr/>
          <p:nvPr/>
        </p:nvSpPr>
        <p:spPr>
          <a:xfrm>
            <a:off x="221024" y="563911"/>
            <a:ext cx="708990" cy="275653"/>
          </a:xfrm>
          <a:prstGeom prst="rect">
            <a:avLst/>
          </a:prstGeom>
        </p:spPr>
        <p:txBody>
          <a:bodyPr wrap="square">
            <a:spAutoFit/>
          </a:bodyPr>
          <a:lstStyle/>
          <a:p>
            <a:pPr>
              <a:lnSpc>
                <a:spcPct val="107000"/>
              </a:lnSpc>
              <a:spcAft>
                <a:spcPts val="800"/>
              </a:spcAft>
            </a:pPr>
            <a:r>
              <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rPr>
              <a:t>Home</a:t>
            </a:r>
          </a:p>
        </p:txBody>
      </p:sp>
      <p:sp>
        <p:nvSpPr>
          <p:cNvPr id="13" name="Rectangle 12">
            <a:extLst>
              <a:ext uri="{FF2B5EF4-FFF2-40B4-BE49-F238E27FC236}">
                <a16:creationId xmlns:a16="http://schemas.microsoft.com/office/drawing/2014/main" id="{82FC04AF-9C74-452B-A4A5-A9C5211CE567}"/>
              </a:ext>
            </a:extLst>
          </p:cNvPr>
          <p:cNvSpPr/>
          <p:nvPr/>
        </p:nvSpPr>
        <p:spPr>
          <a:xfrm>
            <a:off x="929549" y="493062"/>
            <a:ext cx="1885213" cy="306109"/>
          </a:xfrm>
          <a:prstGeom prst="rect">
            <a:avLst/>
          </a:prstGeom>
        </p:spPr>
        <p:txBody>
          <a:bodyPr wrap="square">
            <a:spAutoFit/>
          </a:bodyPr>
          <a:lstStyle/>
          <a:p>
            <a:pPr>
              <a:lnSpc>
                <a:spcPct val="107000"/>
              </a:lnSpc>
              <a:spcAft>
                <a:spcPts val="800"/>
              </a:spcAft>
            </a:pPr>
            <a:r>
              <a:rPr lang="en-US" sz="1200" b="1" dirty="0">
                <a:solidFill>
                  <a:schemeClr val="bg1"/>
                </a:solidFill>
                <a:latin typeface="Arial" panose="020B0604020202020204" pitchFamily="34" charset="0"/>
                <a:ea typeface="Calibri" panose="020F0502020204030204" pitchFamily="34" charset="0"/>
                <a:cs typeface="Arial" panose="020B0604020202020204" pitchFamily="34" charset="0"/>
              </a:rPr>
              <a:t>Educatio</a:t>
            </a:r>
            <a:r>
              <a:rPr lang="en-US" sz="1400" b="1" dirty="0">
                <a:solidFill>
                  <a:schemeClr val="bg1"/>
                </a:solidFill>
                <a:latin typeface="Arial" panose="020B0604020202020204" pitchFamily="34" charset="0"/>
                <a:ea typeface="Calibri" panose="020F0502020204030204" pitchFamily="34" charset="0"/>
                <a:cs typeface="Arial" panose="020B0604020202020204" pitchFamily="34" charset="0"/>
              </a:rPr>
              <a:t>n...degree</a:t>
            </a:r>
          </a:p>
        </p:txBody>
      </p:sp>
      <p:sp>
        <p:nvSpPr>
          <p:cNvPr id="14" name="Rectangle 13">
            <a:extLst>
              <a:ext uri="{FF2B5EF4-FFF2-40B4-BE49-F238E27FC236}">
                <a16:creationId xmlns:a16="http://schemas.microsoft.com/office/drawing/2014/main" id="{5D3193F4-7676-420F-847B-F66B273BCC96}"/>
              </a:ext>
            </a:extLst>
          </p:cNvPr>
          <p:cNvSpPr/>
          <p:nvPr/>
        </p:nvSpPr>
        <p:spPr>
          <a:xfrm>
            <a:off x="2339479" y="1042351"/>
            <a:ext cx="756698" cy="260328"/>
          </a:xfrm>
          <a:prstGeom prst="rect">
            <a:avLst/>
          </a:prstGeom>
        </p:spPr>
        <p:txBody>
          <a:bodyPr wrap="square">
            <a:spAutoFit/>
          </a:bodyPr>
          <a:lstStyle/>
          <a:p>
            <a:pPr>
              <a:lnSpc>
                <a:spcPct val="107000"/>
              </a:lnSpc>
              <a:spcAft>
                <a:spcPts val="800"/>
              </a:spcAft>
            </a:pP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postdoc</a:t>
            </a:r>
          </a:p>
        </p:txBody>
      </p:sp>
      <p:sp>
        <p:nvSpPr>
          <p:cNvPr id="16" name="Rectangle 15">
            <a:extLst>
              <a:ext uri="{FF2B5EF4-FFF2-40B4-BE49-F238E27FC236}">
                <a16:creationId xmlns:a16="http://schemas.microsoft.com/office/drawing/2014/main" id="{34DADB95-C704-42B0-9FBD-363D41F57A7A}"/>
              </a:ext>
            </a:extLst>
          </p:cNvPr>
          <p:cNvSpPr/>
          <p:nvPr/>
        </p:nvSpPr>
        <p:spPr>
          <a:xfrm>
            <a:off x="3161677" y="1042351"/>
            <a:ext cx="1070783" cy="260328"/>
          </a:xfrm>
          <a:prstGeom prst="rect">
            <a:avLst/>
          </a:prstGeom>
        </p:spPr>
        <p:txBody>
          <a:bodyPr wrap="square">
            <a:spAutoFit/>
          </a:bodyPr>
          <a:lstStyle/>
          <a:p>
            <a:pPr>
              <a:lnSpc>
                <a:spcPct val="107000"/>
              </a:lnSpc>
              <a:spcAft>
                <a:spcPts val="800"/>
              </a:spcAft>
            </a:pP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Research job</a:t>
            </a:r>
          </a:p>
        </p:txBody>
      </p:sp>
      <p:sp>
        <p:nvSpPr>
          <p:cNvPr id="2" name="TextBox 1">
            <a:extLst>
              <a:ext uri="{FF2B5EF4-FFF2-40B4-BE49-F238E27FC236}">
                <a16:creationId xmlns:a16="http://schemas.microsoft.com/office/drawing/2014/main" id="{7ED4B55C-AF7F-4BD2-8B35-E1DD35C32282}"/>
              </a:ext>
            </a:extLst>
          </p:cNvPr>
          <p:cNvSpPr txBox="1"/>
          <p:nvPr/>
        </p:nvSpPr>
        <p:spPr>
          <a:xfrm>
            <a:off x="5724411" y="2760867"/>
            <a:ext cx="4611391" cy="1200329"/>
          </a:xfrm>
          <a:prstGeom prst="rect">
            <a:avLst/>
          </a:prstGeom>
          <a:solidFill>
            <a:schemeClr val="accent1">
              <a:lumMod val="60000"/>
              <a:lumOff val="40000"/>
            </a:schemeClr>
          </a:solidFill>
          <a:ln>
            <a:solidFill>
              <a:schemeClr val="accent1"/>
            </a:solidFill>
          </a:ln>
        </p:spPr>
        <p:txBody>
          <a:bodyPr wrap="square" rtlCol="0">
            <a:spAutoFit/>
          </a:bodyPr>
          <a:lstStyle/>
          <a:p>
            <a:r>
              <a:rPr lang="en-US" dirty="0"/>
              <a:t>Several scientists are affiliated with more than one country and may have left home country with residency elsewhere, but could be still be resources to less represented states.</a:t>
            </a:r>
          </a:p>
        </p:txBody>
      </p:sp>
      <p:sp>
        <p:nvSpPr>
          <p:cNvPr id="15" name="TextBox 14">
            <a:extLst>
              <a:ext uri="{FF2B5EF4-FFF2-40B4-BE49-F238E27FC236}">
                <a16:creationId xmlns:a16="http://schemas.microsoft.com/office/drawing/2014/main" id="{7CFE9274-950D-4CEF-8F37-0672B3906955}"/>
              </a:ext>
            </a:extLst>
          </p:cNvPr>
          <p:cNvSpPr txBox="1"/>
          <p:nvPr/>
        </p:nvSpPr>
        <p:spPr>
          <a:xfrm>
            <a:off x="5693588" y="4686884"/>
            <a:ext cx="4703860" cy="646331"/>
          </a:xfrm>
          <a:prstGeom prst="rect">
            <a:avLst/>
          </a:prstGeom>
          <a:solidFill>
            <a:schemeClr val="accent1">
              <a:lumMod val="60000"/>
              <a:lumOff val="40000"/>
            </a:schemeClr>
          </a:solidFill>
          <a:ln>
            <a:solidFill>
              <a:schemeClr val="accent1"/>
            </a:solidFill>
          </a:ln>
        </p:spPr>
        <p:txBody>
          <a:bodyPr wrap="square" rtlCol="0">
            <a:spAutoFit/>
          </a:bodyPr>
          <a:lstStyle/>
          <a:p>
            <a:r>
              <a:rPr lang="en-US" dirty="0"/>
              <a:t>This is an ongoing process or recruitment, support, and development, so spread the word!</a:t>
            </a:r>
          </a:p>
        </p:txBody>
      </p:sp>
      <p:sp>
        <p:nvSpPr>
          <p:cNvPr id="3" name="Rectangle 2">
            <a:extLst>
              <a:ext uri="{FF2B5EF4-FFF2-40B4-BE49-F238E27FC236}">
                <a16:creationId xmlns:a16="http://schemas.microsoft.com/office/drawing/2014/main" id="{6E184AAD-AFBA-4744-912B-2838CCE1CF02}"/>
              </a:ext>
            </a:extLst>
          </p:cNvPr>
          <p:cNvSpPr/>
          <p:nvPr/>
        </p:nvSpPr>
        <p:spPr>
          <a:xfrm>
            <a:off x="58511" y="1945175"/>
            <a:ext cx="3292889" cy="369332"/>
          </a:xfrm>
          <a:prstGeom prst="rect">
            <a:avLst/>
          </a:prstGeom>
        </p:spPr>
        <p:txBody>
          <a:bodyPr wrap="none">
            <a:spAutoFit/>
          </a:bodyPr>
          <a:lstStyle/>
          <a:p>
            <a:r>
              <a:rPr lang="en-US" sz="1000" dirty="0"/>
              <a:t>Adapted from http://stemoregon.org/stem-leaky-pipeline</a:t>
            </a:r>
            <a:r>
              <a:rPr lang="en-US" dirty="0"/>
              <a:t>/</a:t>
            </a:r>
          </a:p>
        </p:txBody>
      </p:sp>
    </p:spTree>
    <p:extLst>
      <p:ext uri="{BB962C8B-B14F-4D97-AF65-F5344CB8AC3E}">
        <p14:creationId xmlns:p14="http://schemas.microsoft.com/office/powerpoint/2010/main" val="274127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1403-AE6F-4A00-80CC-BC02D37D5596}"/>
              </a:ext>
            </a:extLst>
          </p:cNvPr>
          <p:cNvSpPr>
            <a:spLocks noGrp="1"/>
          </p:cNvSpPr>
          <p:nvPr>
            <p:ph type="ctrTitle"/>
          </p:nvPr>
        </p:nvSpPr>
        <p:spPr>
          <a:xfrm>
            <a:off x="204083" y="159206"/>
            <a:ext cx="10967499" cy="375552"/>
          </a:xfrm>
        </p:spPr>
        <p:txBody>
          <a:bodyPr>
            <a:noAutofit/>
          </a:bodyPr>
          <a:lstStyle/>
          <a:p>
            <a:r>
              <a:rPr lang="en-US" sz="2400" b="1" dirty="0"/>
              <a:t>What can we observe from these conferences to learn more about inclusion?</a:t>
            </a:r>
          </a:p>
        </p:txBody>
      </p:sp>
      <p:sp>
        <p:nvSpPr>
          <p:cNvPr id="3" name="Subtitle 2">
            <a:extLst>
              <a:ext uri="{FF2B5EF4-FFF2-40B4-BE49-F238E27FC236}">
                <a16:creationId xmlns:a16="http://schemas.microsoft.com/office/drawing/2014/main" id="{F967E8E8-EA8C-4008-8CF2-98C8052E4849}"/>
              </a:ext>
            </a:extLst>
          </p:cNvPr>
          <p:cNvSpPr>
            <a:spLocks noGrp="1"/>
          </p:cNvSpPr>
          <p:nvPr>
            <p:ph type="subTitle" idx="1"/>
          </p:nvPr>
        </p:nvSpPr>
        <p:spPr>
          <a:xfrm>
            <a:off x="7383822" y="626913"/>
            <a:ext cx="4808178" cy="379993"/>
          </a:xfrm>
        </p:spPr>
        <p:txBody>
          <a:bodyPr>
            <a:normAutofit/>
          </a:bodyPr>
          <a:lstStyle/>
          <a:p>
            <a:r>
              <a:rPr lang="en-US" sz="1800" b="1" dirty="0"/>
              <a:t>By the 7</a:t>
            </a:r>
            <a:r>
              <a:rPr lang="en-US" sz="1800" b="1" baseline="30000" dirty="0"/>
              <a:t>th</a:t>
            </a:r>
            <a:r>
              <a:rPr lang="en-US" sz="1800" b="1" dirty="0"/>
              <a:t> conference in 1933 3/41=7%</a:t>
            </a:r>
          </a:p>
        </p:txBody>
      </p:sp>
      <p:sp>
        <p:nvSpPr>
          <p:cNvPr id="6" name="Rectangle 5">
            <a:extLst>
              <a:ext uri="{FF2B5EF4-FFF2-40B4-BE49-F238E27FC236}">
                <a16:creationId xmlns:a16="http://schemas.microsoft.com/office/drawing/2014/main" id="{62D41DFA-549C-4C39-AEA4-9406206A240A}"/>
              </a:ext>
            </a:extLst>
          </p:cNvPr>
          <p:cNvSpPr/>
          <p:nvPr/>
        </p:nvSpPr>
        <p:spPr>
          <a:xfrm>
            <a:off x="0" y="585682"/>
            <a:ext cx="4045210" cy="375552"/>
          </a:xfrm>
          <a:prstGeom prst="rect">
            <a:avLst/>
          </a:prstGeom>
        </p:spPr>
        <p:txBody>
          <a:bodyPr wrap="non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1</a:t>
            </a:r>
            <a:r>
              <a:rPr lang="en-US" b="1" baseline="30000" dirty="0">
                <a:latin typeface="Calibri" panose="020F0502020204030204" pitchFamily="34" charset="0"/>
                <a:ea typeface="Calibri" panose="020F0502020204030204" pitchFamily="34" charset="0"/>
                <a:cs typeface="Times New Roman" panose="02020603050405020304" pitchFamily="18" charset="0"/>
              </a:rPr>
              <a:t>st</a:t>
            </a:r>
            <a:r>
              <a:rPr lang="en-US" b="1" dirty="0">
                <a:latin typeface="Calibri" panose="020F0502020204030204" pitchFamily="34" charset="0"/>
                <a:ea typeface="Calibri" panose="020F0502020204030204" pitchFamily="34" charset="0"/>
                <a:cs typeface="Times New Roman" panose="02020603050405020304" pitchFamily="18" charset="0"/>
              </a:rPr>
              <a:t> Solvay Conference 1911 1/23=4%</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card, E. Henriot, P. Ehrenfest, E. Herzen, Th. De Donder, E. Schrödinger, J.E. Verschaffelt, W. Pauli, W. Heisenberg, R.H. Fowler, L. Brillouin;P. Debye, M. Knudsen, W.L. Bragg, H.A. Kramers, P.A.M. Dirac, A.H. Compton, L. de Broglie, M. Born, N. Bohr;I. Langmuir, M. Planck, M. Curie, H.A. Lorentz, A. Einstein, P. Langevin, Ch. E. Guye, C.T.R. Wilson, O.W. Richardson Fifth conference participants, 1927. Institut International de Physique Solvay in Leopold Park.Image">
            <a:extLst>
              <a:ext uri="{FF2B5EF4-FFF2-40B4-BE49-F238E27FC236}">
                <a16:creationId xmlns:a16="http://schemas.microsoft.com/office/drawing/2014/main" id="{F7A4D9EA-1E21-4EB3-96FF-20043756F2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61501" y="3010239"/>
            <a:ext cx="4577771" cy="3326832"/>
          </a:xfrm>
          <a:prstGeom prst="rect">
            <a:avLst/>
          </a:prstGeom>
          <a:noFill/>
          <a:ln>
            <a:noFill/>
          </a:ln>
        </p:spPr>
      </p:pic>
      <p:sp>
        <p:nvSpPr>
          <p:cNvPr id="8" name="Rectangle 7">
            <a:extLst>
              <a:ext uri="{FF2B5EF4-FFF2-40B4-BE49-F238E27FC236}">
                <a16:creationId xmlns:a16="http://schemas.microsoft.com/office/drawing/2014/main" id="{B21254E3-9B40-4A28-A162-DFE8556847EB}"/>
              </a:ext>
            </a:extLst>
          </p:cNvPr>
          <p:cNvSpPr/>
          <p:nvPr/>
        </p:nvSpPr>
        <p:spPr>
          <a:xfrm>
            <a:off x="3266785" y="6361933"/>
            <a:ext cx="4247317" cy="375552"/>
          </a:xfrm>
          <a:prstGeom prst="rect">
            <a:avLst/>
          </a:prstGeom>
        </p:spPr>
        <p:txBody>
          <a:bodyPr wrap="non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5</a:t>
            </a:r>
            <a:r>
              <a:rPr lang="en-US" b="1" baseline="30000" dirty="0">
                <a:latin typeface="Calibri" panose="020F0502020204030204" pitchFamily="34" charset="0"/>
                <a:ea typeface="Calibri" panose="020F0502020204030204" pitchFamily="34" charset="0"/>
                <a:cs typeface="Times New Roman" panose="02020603050405020304" pitchFamily="18" charset="0"/>
              </a:rPr>
              <a:t>th</a:t>
            </a:r>
            <a:r>
              <a:rPr lang="en-US" b="1" dirty="0">
                <a:latin typeface="Calibri" panose="020F0502020204030204" pitchFamily="34" charset="0"/>
                <a:ea typeface="Calibri" panose="020F0502020204030204" pitchFamily="34" charset="0"/>
                <a:cs typeface="Times New Roman" panose="02020603050405020304" pitchFamily="18" charset="0"/>
              </a:rPr>
              <a:t> Solvay Conference 1927 1/29=3.5%</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https://upload.wikimedia.org/wikipedia/commons/thumb/a/a9/Solvay1933Large.jpg/1024px-Solvay1933Large.jpg">
            <a:extLst>
              <a:ext uri="{FF2B5EF4-FFF2-40B4-BE49-F238E27FC236}">
                <a16:creationId xmlns:a16="http://schemas.microsoft.com/office/drawing/2014/main" id="{D63AA14D-6D02-4DC1-9694-FF241A8F873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4102" y="961234"/>
            <a:ext cx="4677898" cy="3966816"/>
          </a:xfrm>
          <a:prstGeom prst="rect">
            <a:avLst/>
          </a:prstGeom>
          <a:noFill/>
          <a:ln>
            <a:noFill/>
          </a:ln>
        </p:spPr>
      </p:pic>
      <p:pic>
        <p:nvPicPr>
          <p:cNvPr id="10" name="Picture 9" descr="https://upload.wikimedia.org/wikipedia/commons/thumb/c/ca/1911_Solvay_conference.jpg/1280px-1911_Solvay_conference.jpg">
            <a:extLst>
              <a:ext uri="{FF2B5EF4-FFF2-40B4-BE49-F238E27FC236}">
                <a16:creationId xmlns:a16="http://schemas.microsoft.com/office/drawing/2014/main" id="{2CE58D25-F560-4BDD-8EAA-00745A9F690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63" y="895008"/>
            <a:ext cx="4375867" cy="2999583"/>
          </a:xfrm>
          <a:prstGeom prst="rect">
            <a:avLst/>
          </a:prstGeom>
          <a:noFill/>
          <a:ln>
            <a:noFill/>
          </a:ln>
        </p:spPr>
      </p:pic>
      <p:sp>
        <p:nvSpPr>
          <p:cNvPr id="4" name="TextBox 3">
            <a:extLst>
              <a:ext uri="{FF2B5EF4-FFF2-40B4-BE49-F238E27FC236}">
                <a16:creationId xmlns:a16="http://schemas.microsoft.com/office/drawing/2014/main" id="{8431977A-4AF3-422C-8B15-3EFDA341E031}"/>
              </a:ext>
            </a:extLst>
          </p:cNvPr>
          <p:cNvSpPr txBox="1"/>
          <p:nvPr/>
        </p:nvSpPr>
        <p:spPr>
          <a:xfrm>
            <a:off x="111717" y="4007457"/>
            <a:ext cx="2973389" cy="2862322"/>
          </a:xfrm>
          <a:prstGeom prst="rect">
            <a:avLst/>
          </a:prstGeom>
          <a:noFill/>
        </p:spPr>
        <p:txBody>
          <a:bodyPr wrap="square" rtlCol="0">
            <a:spAutoFit/>
          </a:bodyPr>
          <a:lstStyle/>
          <a:p>
            <a:r>
              <a:rPr lang="en-US" dirty="0"/>
              <a:t>-Solvay was not present (photo inserted)</a:t>
            </a:r>
          </a:p>
          <a:p>
            <a:r>
              <a:rPr lang="en-US" dirty="0"/>
              <a:t>-”Marie Curie effect” that women are expected to be as phenomenal as she was.</a:t>
            </a:r>
          </a:p>
          <a:p>
            <a:r>
              <a:rPr lang="en-US" dirty="0"/>
              <a:t>-Moustaches were the ‘mode’ along with other paradigms. We must be aware.</a:t>
            </a:r>
          </a:p>
          <a:p>
            <a:r>
              <a:rPr lang="en-US" dirty="0"/>
              <a:t>-Don’t assume gender </a:t>
            </a:r>
          </a:p>
          <a:p>
            <a:r>
              <a:rPr lang="en-US" dirty="0"/>
              <a:t>(LGBTQ inclusion supports all)</a:t>
            </a:r>
          </a:p>
        </p:txBody>
      </p:sp>
      <p:sp>
        <p:nvSpPr>
          <p:cNvPr id="5" name="Rectangle 4">
            <a:extLst>
              <a:ext uri="{FF2B5EF4-FFF2-40B4-BE49-F238E27FC236}">
                <a16:creationId xmlns:a16="http://schemas.microsoft.com/office/drawing/2014/main" id="{3C35286D-F9BE-4047-A7EB-4B692DC893D6}"/>
              </a:ext>
            </a:extLst>
          </p:cNvPr>
          <p:cNvSpPr/>
          <p:nvPr/>
        </p:nvSpPr>
        <p:spPr>
          <a:xfrm>
            <a:off x="4552391" y="534758"/>
            <a:ext cx="2984977" cy="2450094"/>
          </a:xfrm>
          <a:prstGeom prst="rect">
            <a:avLst/>
          </a:prstGeom>
        </p:spPr>
        <p:txBody>
          <a:bodyPr wrap="square">
            <a:spAutoFit/>
          </a:bodyPr>
          <a:lstStyle/>
          <a:p>
            <a:pPr>
              <a:lnSpc>
                <a:spcPct val="107000"/>
              </a:lnSpc>
            </a:pPr>
            <a:r>
              <a:rPr lang="en-US" dirty="0">
                <a:solidFill>
                  <a:srgbClr val="000000"/>
                </a:solidFill>
                <a:ea typeface="Times New Roman" panose="02020603050405020304" pitchFamily="18" charset="0"/>
                <a:cs typeface="Times New Roman" panose="02020603050405020304" pitchFamily="18" charset="0"/>
              </a:rPr>
              <a:t>Recruitment includes </a:t>
            </a:r>
          </a:p>
          <a:p>
            <a:pPr>
              <a:lnSpc>
                <a:spcPct val="107000"/>
              </a:lnSpc>
            </a:pPr>
            <a:r>
              <a:rPr lang="en-US" dirty="0">
                <a:solidFill>
                  <a:srgbClr val="000000"/>
                </a:solidFill>
                <a:ea typeface="Times New Roman" panose="02020603050405020304" pitchFamily="18" charset="0"/>
                <a:cs typeface="Times New Roman" panose="02020603050405020304" pitchFamily="18" charset="0"/>
              </a:rPr>
              <a:t>Extra invitation</a:t>
            </a:r>
            <a:endParaRPr lang="en-US" dirty="0">
              <a:ea typeface="Calibri" panose="020F0502020204030204" pitchFamily="34" charset="0"/>
              <a:cs typeface="Times New Roman" panose="02020603050405020304" pitchFamily="18" charset="0"/>
            </a:endParaRPr>
          </a:p>
          <a:p>
            <a:pPr>
              <a:lnSpc>
                <a:spcPct val="107000"/>
              </a:lnSpc>
            </a:pPr>
            <a:r>
              <a:rPr lang="en-US" dirty="0">
                <a:solidFill>
                  <a:srgbClr val="000000"/>
                </a:solidFill>
                <a:ea typeface="Times New Roman" panose="02020603050405020304" pitchFamily="18" charset="0"/>
                <a:cs typeface="Times New Roman" panose="02020603050405020304" pitchFamily="18" charset="0"/>
              </a:rPr>
              <a:t>Extra support</a:t>
            </a:r>
            <a:endParaRPr lang="en-US" dirty="0">
              <a:ea typeface="Calibri" panose="020F0502020204030204" pitchFamily="34" charset="0"/>
              <a:cs typeface="Times New Roman" panose="02020603050405020304" pitchFamily="18" charset="0"/>
            </a:endParaRPr>
          </a:p>
          <a:p>
            <a:pPr>
              <a:lnSpc>
                <a:spcPct val="107000"/>
              </a:lnSpc>
            </a:pPr>
            <a:r>
              <a:rPr lang="en-US" dirty="0">
                <a:solidFill>
                  <a:srgbClr val="000000"/>
                </a:solidFill>
                <a:ea typeface="Times New Roman" panose="02020603050405020304" pitchFamily="18" charset="0"/>
                <a:cs typeface="Times New Roman" panose="02020603050405020304" pitchFamily="18" charset="0"/>
              </a:rPr>
              <a:t>Child care</a:t>
            </a:r>
            <a:endParaRPr lang="en-US" dirty="0">
              <a:ea typeface="Calibri" panose="020F0502020204030204" pitchFamily="34" charset="0"/>
              <a:cs typeface="Times New Roman" panose="02020603050405020304" pitchFamily="18" charset="0"/>
            </a:endParaRPr>
          </a:p>
          <a:p>
            <a:pPr>
              <a:lnSpc>
                <a:spcPct val="107000"/>
              </a:lnSpc>
            </a:pPr>
            <a:r>
              <a:rPr lang="en-US" dirty="0">
                <a:solidFill>
                  <a:srgbClr val="000000"/>
                </a:solidFill>
                <a:ea typeface="Times New Roman" panose="02020603050405020304" pitchFamily="18" charset="0"/>
                <a:cs typeface="Times New Roman" panose="02020603050405020304" pitchFamily="18" charset="0"/>
              </a:rPr>
              <a:t>Time of day or year- cultural holidays or religious days</a:t>
            </a:r>
            <a:endParaRPr lang="en-US" dirty="0">
              <a:ea typeface="Calibri" panose="020F0502020204030204" pitchFamily="34" charset="0"/>
              <a:cs typeface="Times New Roman" panose="02020603050405020304" pitchFamily="18" charset="0"/>
            </a:endParaRPr>
          </a:p>
          <a:p>
            <a:pPr>
              <a:lnSpc>
                <a:spcPct val="107000"/>
              </a:lnSpc>
            </a:pPr>
            <a:r>
              <a:rPr lang="en-US" dirty="0">
                <a:solidFill>
                  <a:srgbClr val="000000"/>
                </a:solidFill>
                <a:ea typeface="Times New Roman" panose="02020603050405020304" pitchFamily="18" charset="0"/>
                <a:cs typeface="Times New Roman" panose="02020603050405020304" pitchFamily="18" charset="0"/>
              </a:rPr>
              <a:t>Attention to visas or economics and extra funds</a:t>
            </a:r>
            <a:endParaRPr lang="en-US" dirty="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B747616-1C53-453F-B898-0DECA0347A98}"/>
              </a:ext>
            </a:extLst>
          </p:cNvPr>
          <p:cNvSpPr/>
          <p:nvPr/>
        </p:nvSpPr>
        <p:spPr>
          <a:xfrm>
            <a:off x="7739272" y="5002427"/>
            <a:ext cx="4247317" cy="1855573"/>
          </a:xfrm>
          <a:prstGeom prst="rect">
            <a:avLst/>
          </a:prstGeom>
        </p:spPr>
        <p:txBody>
          <a:bodyPr wrap="square">
            <a:spAutoFit/>
          </a:bodyPr>
          <a:lstStyle/>
          <a:p>
            <a:pPr>
              <a:lnSpc>
                <a:spcPct val="107000"/>
              </a:lnSpc>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Recruitment includes invitation but also support (Irene was Marie’s daughter)</a:t>
            </a:r>
          </a:p>
          <a:p>
            <a:pPr>
              <a:lnSpc>
                <a:spcPct val="107000"/>
              </a:lnSpc>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Political situations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Lise</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Meitner (Austrian working in Germany); was helped out via Holland to Sweden by scientific colleagues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061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128C5E-117F-4BF9-A167-FA9151F13176}"/>
              </a:ext>
            </a:extLst>
          </p:cNvPr>
          <p:cNvSpPr/>
          <p:nvPr/>
        </p:nvSpPr>
        <p:spPr>
          <a:xfrm>
            <a:off x="0" y="0"/>
            <a:ext cx="5206492" cy="6975628"/>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INCLUSIVE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I=Individual Identity Independent and Integrated</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solidFill>
                  <a:schemeClr val="accent1">
                    <a:lumMod val="75000"/>
                  </a:schemeClr>
                </a:solidFill>
                <a:latin typeface="Arial" panose="020B0604020202020204" pitchFamily="34" charset="0"/>
                <a:cs typeface="Arial" panose="020B0604020202020204" pitchFamily="34" charset="0"/>
              </a:rPr>
              <a:t>It is easy to look at stereotypes of groups of people. Look more at the individual…their identity with their own community, but perhaps also a more individual (not the melting pot but the salad bowl).</a:t>
            </a:r>
            <a:endParaRPr lang="en-US" sz="160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N=Nurture</a:t>
            </a:r>
            <a:endParaRPr lang="en-US" sz="1200" b="1"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200" dirty="0">
                <a:solidFill>
                  <a:schemeClr val="accent1">
                    <a:lumMod val="75000"/>
                  </a:schemeClr>
                </a:solidFill>
                <a:latin typeface="Arial" panose="020B0604020202020204" pitchFamily="34" charset="0"/>
                <a:cs typeface="Arial" panose="020B0604020202020204" pitchFamily="34" charset="0"/>
              </a:rPr>
              <a:t>It is important to nurture relationships, mentoring, providing extra flexibility and support</a:t>
            </a:r>
            <a:endParaRPr lang="en-US" sz="1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C=Challenge Care in Community</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solidFill>
                  <a:schemeClr val="accent1">
                    <a:lumMod val="75000"/>
                  </a:schemeClr>
                </a:solidFill>
                <a:latin typeface="Arial" panose="020B0604020202020204" pitchFamily="34" charset="0"/>
                <a:cs typeface="Arial" panose="020B0604020202020204" pitchFamily="34" charset="0"/>
              </a:rPr>
              <a:t>It is important to nurture relationships, mentoring, providing extra flexibility and support</a:t>
            </a:r>
          </a:p>
          <a:p>
            <a:pPr>
              <a:lnSpc>
                <a:spcPct val="107000"/>
              </a:lnSpc>
            </a:pP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L=Learn from each other</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chemeClr val="accent1">
                    <a:lumMod val="75000"/>
                  </a:schemeClr>
                </a:solidFill>
                <a:latin typeface="Arial" panose="020B0604020202020204" pitchFamily="34" charset="0"/>
                <a:cs typeface="Arial" panose="020B0604020202020204" pitchFamily="34" charset="0"/>
              </a:rPr>
              <a:t>If we take into account including diverse thinking, and culture, then there is much to learn and take the time to do so. Sometimes we jump in too fast on a project before getting to know each other, so icebreakers can help build community.</a:t>
            </a:r>
          </a:p>
          <a:p>
            <a:pPr>
              <a:lnSpc>
                <a:spcPct val="107000"/>
              </a:lnSpc>
            </a:pP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U=Understand Universal (Inclusive) Design</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solidFill>
                  <a:schemeClr val="accent1">
                    <a:lumMod val="75000"/>
                  </a:schemeClr>
                </a:solidFill>
                <a:latin typeface="Arial" panose="020B0604020202020204" pitchFamily="34" charset="0"/>
                <a:cs typeface="Arial" panose="020B0604020202020204" pitchFamily="34" charset="0"/>
              </a:rPr>
              <a:t>When we listen and learn try to understand, we may still not truly be understanding but keep trying. Make accommodations useful for those who need them, but accessible to all- universal.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r>
              <a:rPr lang="en-US" sz="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5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S=Support not Savior</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solidFill>
                  <a:schemeClr val="accent1">
                    <a:lumMod val="75000"/>
                  </a:schemeClr>
                </a:solidFill>
                <a:latin typeface="Arial" panose="020B0604020202020204" pitchFamily="34" charset="0"/>
                <a:cs typeface="Arial" panose="020B0604020202020204" pitchFamily="34" charset="0"/>
              </a:rPr>
              <a:t>There are fine lines between supporting and the “savior” complex.</a:t>
            </a:r>
            <a:endParaRPr lang="en-US" sz="1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I=Individual Identity Independent and Integrated</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V=Verify Volunteer is Valuable</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chemeClr val="accent1">
                    <a:lumMod val="75000"/>
                  </a:schemeClr>
                </a:solidFill>
                <a:latin typeface="Arial" panose="020B0604020202020204" pitchFamily="34" charset="0"/>
                <a:cs typeface="Arial" panose="020B0604020202020204" pitchFamily="34" charset="0"/>
              </a:rPr>
              <a:t>We want to include, so we invite. They want to be recognized, so they volunteer. But, underrepresented groups may get over utilized. It can wear down their time needed to publish or get tenured permanent positions or grants. Consider and verify if the opportunity is valuable for their success</a:t>
            </a:r>
            <a:r>
              <a:rPr lang="en-US" sz="1200" dirty="0">
                <a:latin typeface="Arial" panose="020B0604020202020204" pitchFamily="34" charset="0"/>
                <a:cs typeface="Arial" panose="020B0604020202020204" pitchFamily="34"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endParaRPr lang="en-US"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E=Engage and Educate Others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7E755D5-0171-43A4-A880-FFE842B1CF64}"/>
              </a:ext>
            </a:extLst>
          </p:cNvPr>
          <p:cNvSpPr/>
          <p:nvPr/>
        </p:nvSpPr>
        <p:spPr>
          <a:xfrm>
            <a:off x="5155096" y="527746"/>
            <a:ext cx="3160584" cy="738664"/>
          </a:xfrm>
          <a:prstGeom prst="rect">
            <a:avLst/>
          </a:prstGeom>
        </p:spPr>
        <p:txBody>
          <a:bodyPr wrap="square">
            <a:spAutoFit/>
          </a:bodyPr>
          <a:lstStyle/>
          <a:p>
            <a:r>
              <a:rPr lang="en-US" sz="1400" b="0" i="0" dirty="0">
                <a:solidFill>
                  <a:srgbClr val="2C2D30"/>
                </a:solidFill>
                <a:effectLst/>
                <a:latin typeface="Arial" panose="020B0604020202020204" pitchFamily="34" charset="0"/>
                <a:cs typeface="Arial" panose="020B0604020202020204" pitchFamily="34" charset="0"/>
              </a:rPr>
              <a:t>Without letting your pencil leave the paper, can you draw </a:t>
            </a:r>
            <a:r>
              <a:rPr lang="en-US" sz="1400" b="0" i="0" u="sng" dirty="0">
                <a:solidFill>
                  <a:srgbClr val="2C2D30"/>
                </a:solidFill>
                <a:effectLst/>
                <a:latin typeface="Arial" panose="020B0604020202020204" pitchFamily="34" charset="0"/>
                <a:cs typeface="Arial" panose="020B0604020202020204" pitchFamily="34" charset="0"/>
              </a:rPr>
              <a:t>four</a:t>
            </a:r>
            <a:r>
              <a:rPr lang="en-US" sz="1400" b="0" i="0" dirty="0">
                <a:solidFill>
                  <a:srgbClr val="2C2D30"/>
                </a:solidFill>
                <a:effectLst/>
                <a:latin typeface="Arial" panose="020B0604020202020204" pitchFamily="34" charset="0"/>
                <a:cs typeface="Arial" panose="020B0604020202020204" pitchFamily="34" charset="0"/>
              </a:rPr>
              <a:t> straight lines through the following nine dots?</a:t>
            </a:r>
            <a:endParaRPr lang="en-US" sz="1400" dirty="0">
              <a:latin typeface="Arial" panose="020B0604020202020204" pitchFamily="34" charset="0"/>
              <a:cs typeface="Arial" panose="020B0604020202020204" pitchFamily="34" charset="0"/>
            </a:endParaRPr>
          </a:p>
        </p:txBody>
      </p:sp>
      <p:pic>
        <p:nvPicPr>
          <p:cNvPr id="4" name="Picture 3" descr="https://cdn.psychologytoday.com/sites/default/files/styles/article-inline-half/public/blogs/3692/2009/03/3704-76473.gif?itok=gL7Cs3Ts">
            <a:extLst>
              <a:ext uri="{FF2B5EF4-FFF2-40B4-BE49-F238E27FC236}">
                <a16:creationId xmlns:a16="http://schemas.microsoft.com/office/drawing/2014/main" id="{CDFD449C-17DF-4A85-B173-FEB4879275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52130" y="1283070"/>
            <a:ext cx="2435860" cy="1132840"/>
          </a:xfrm>
          <a:prstGeom prst="rect">
            <a:avLst/>
          </a:prstGeom>
          <a:noFill/>
          <a:ln>
            <a:noFill/>
          </a:ln>
        </p:spPr>
      </p:pic>
      <p:pic>
        <p:nvPicPr>
          <p:cNvPr id="5" name="Picture 4" descr="https://cdn.psychologytoday.com/sites/default/files/styles/article-inline-half/public/blogs/3692/2009/03/3704-76473.gif?itok=gL7Cs3Ts">
            <a:extLst>
              <a:ext uri="{FF2B5EF4-FFF2-40B4-BE49-F238E27FC236}">
                <a16:creationId xmlns:a16="http://schemas.microsoft.com/office/drawing/2014/main" id="{CDFD449C-17DF-4A85-B173-FEB487927569}"/>
              </a:ext>
            </a:extLst>
          </p:cNvPr>
          <p:cNvPicPr/>
          <p:nvPr/>
        </p:nvPicPr>
        <p:blipFill rotWithShape="1">
          <a:blip r:embed="rId2">
            <a:extLst>
              <a:ext uri="{28A0092B-C50C-407E-A947-70E740481C1C}">
                <a14:useLocalDpi xmlns:a14="http://schemas.microsoft.com/office/drawing/2010/main" val="0"/>
              </a:ext>
            </a:extLst>
          </a:blip>
          <a:srcRect l="27738" t="9638" r="38629" b="27103"/>
          <a:stretch/>
        </p:blipFill>
        <p:spPr bwMode="auto">
          <a:xfrm>
            <a:off x="6735388" y="1491350"/>
            <a:ext cx="818515" cy="716280"/>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0FC1C86-C79B-42E0-82AA-69D23FC8E8DA}"/>
              </a:ext>
            </a:extLst>
          </p:cNvPr>
          <p:cNvSpPr/>
          <p:nvPr/>
        </p:nvSpPr>
        <p:spPr>
          <a:xfrm>
            <a:off x="8904641" y="74520"/>
            <a:ext cx="3160584" cy="954107"/>
          </a:xfrm>
          <a:prstGeom prst="rect">
            <a:avLst/>
          </a:prstGeom>
        </p:spPr>
        <p:txBody>
          <a:bodyPr wrap="square">
            <a:spAutoFit/>
          </a:bodyPr>
          <a:lstStyle/>
          <a:p>
            <a:r>
              <a:rPr lang="en-US" sz="1400" b="0" i="0" dirty="0">
                <a:solidFill>
                  <a:srgbClr val="2C2D30"/>
                </a:solidFill>
                <a:effectLst/>
                <a:latin typeface="Arial" panose="020B0604020202020204" pitchFamily="34" charset="0"/>
                <a:cs typeface="Arial" panose="020B0604020202020204" pitchFamily="34" charset="0"/>
              </a:rPr>
              <a:t>For an extra challenge…</a:t>
            </a:r>
          </a:p>
          <a:p>
            <a:r>
              <a:rPr lang="en-US" sz="1400" b="0" i="0" dirty="0">
                <a:solidFill>
                  <a:srgbClr val="2C2D30"/>
                </a:solidFill>
                <a:effectLst/>
                <a:latin typeface="Arial" panose="020B0604020202020204" pitchFamily="34" charset="0"/>
                <a:cs typeface="Arial" panose="020B0604020202020204" pitchFamily="34" charset="0"/>
              </a:rPr>
              <a:t>Without letting your pencil leave the paper, can you draw </a:t>
            </a:r>
            <a:r>
              <a:rPr lang="en-US" sz="1400" b="0" i="0" u="sng" dirty="0">
                <a:solidFill>
                  <a:srgbClr val="2C2D30"/>
                </a:solidFill>
                <a:effectLst/>
                <a:latin typeface="Arial" panose="020B0604020202020204" pitchFamily="34" charset="0"/>
                <a:cs typeface="Arial" panose="020B0604020202020204" pitchFamily="34" charset="0"/>
              </a:rPr>
              <a:t>six</a:t>
            </a:r>
            <a:r>
              <a:rPr lang="en-US" sz="1400" b="0" i="0" dirty="0">
                <a:solidFill>
                  <a:srgbClr val="2C2D30"/>
                </a:solidFill>
                <a:effectLst/>
                <a:latin typeface="Arial" panose="020B0604020202020204" pitchFamily="34" charset="0"/>
                <a:cs typeface="Arial" panose="020B0604020202020204" pitchFamily="34" charset="0"/>
              </a:rPr>
              <a:t> straight lines through the following nine dots?</a:t>
            </a:r>
            <a:endParaRPr lang="en-US"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6823E91-5325-4EFE-8FE0-CD441F01853C}"/>
              </a:ext>
            </a:extLst>
          </p:cNvPr>
          <p:cNvSpPr/>
          <p:nvPr/>
        </p:nvSpPr>
        <p:spPr>
          <a:xfrm>
            <a:off x="5155096" y="152195"/>
            <a:ext cx="881973" cy="306109"/>
          </a:xfrm>
          <a:prstGeom prst="rect">
            <a:avLst/>
          </a:prstGeom>
        </p:spPr>
        <p:txBody>
          <a:bodyPr wrap="none">
            <a:spAutoFit/>
          </a:bodyPr>
          <a:lstStyle/>
          <a:p>
            <a:pP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PUZZLE</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41B8BF2-95FD-4D7E-8A92-3505FA270412}"/>
              </a:ext>
            </a:extLst>
          </p:cNvPr>
          <p:cNvSpPr/>
          <p:nvPr/>
        </p:nvSpPr>
        <p:spPr>
          <a:xfrm>
            <a:off x="5155096" y="2907132"/>
            <a:ext cx="7036904" cy="1305422"/>
          </a:xfrm>
          <a:prstGeom prst="rect">
            <a:avLst/>
          </a:prstGeom>
        </p:spPr>
        <p:txBody>
          <a:bodyPr wrap="square">
            <a:spAutoFit/>
          </a:bodyPr>
          <a:lstStyle/>
          <a:p>
            <a:pPr>
              <a:lnSpc>
                <a:spcPct val="107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Avoiding explicit and implicit bias</a:t>
            </a:r>
          </a:p>
          <a:p>
            <a:pPr>
              <a:lnSpc>
                <a:spcPct val="107000"/>
              </a:lnSpc>
              <a:spcAft>
                <a:spcPts val="800"/>
              </a:spcAft>
            </a:pP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-Inclusion is important for new and diverse ideas </a:t>
            </a:r>
          </a:p>
          <a:p>
            <a:pPr>
              <a:lnSpc>
                <a:spcPct val="107000"/>
              </a:lnSpc>
              <a:spcAft>
                <a:spcPts val="800"/>
              </a:spcAft>
            </a:pP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Examples: air bags and seat belts, voice recognition controls</a:t>
            </a:r>
          </a:p>
          <a:p>
            <a:pPr>
              <a:lnSpc>
                <a:spcPct val="107000"/>
              </a:lnSpc>
              <a:spcAft>
                <a:spcPts val="800"/>
              </a:spcAft>
            </a:pPr>
            <a:r>
              <a:rPr lang="en-US" sz="14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-Bias is implicit, but awareness can promote inclusion </a:t>
            </a:r>
          </a:p>
        </p:txBody>
      </p:sp>
      <p:pic>
        <p:nvPicPr>
          <p:cNvPr id="11" name="Picture 10">
            <a:extLst>
              <a:ext uri="{FF2B5EF4-FFF2-40B4-BE49-F238E27FC236}">
                <a16:creationId xmlns:a16="http://schemas.microsoft.com/office/drawing/2014/main" id="{97CBA200-BF1C-400F-A65D-D3E9CEA47A49}"/>
              </a:ext>
            </a:extLst>
          </p:cNvPr>
          <p:cNvPicPr/>
          <p:nvPr/>
        </p:nvPicPr>
        <p:blipFill rotWithShape="1">
          <a:blip r:embed="rId3" cstate="print">
            <a:extLst>
              <a:ext uri="{28A0092B-C50C-407E-A947-70E740481C1C}">
                <a14:useLocalDpi xmlns:a14="http://schemas.microsoft.com/office/drawing/2010/main" val="0"/>
              </a:ext>
            </a:extLst>
          </a:blip>
          <a:srcRect l="-1" t="34618" r="2931" b="14251"/>
          <a:stretch/>
        </p:blipFill>
        <p:spPr bwMode="auto">
          <a:xfrm>
            <a:off x="6503895" y="4587015"/>
            <a:ext cx="5561330" cy="2196465"/>
          </a:xfrm>
          <a:prstGeom prst="rect">
            <a:avLst/>
          </a:prstGeom>
          <a:noFill/>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1AD71E72-A408-4A4D-B9E5-D9A05AEF56A7}"/>
              </a:ext>
            </a:extLst>
          </p:cNvPr>
          <p:cNvSpPr/>
          <p:nvPr/>
        </p:nvSpPr>
        <p:spPr>
          <a:xfrm>
            <a:off x="5155096" y="4257961"/>
            <a:ext cx="1766830" cy="306109"/>
          </a:xfrm>
          <a:prstGeom prst="rect">
            <a:avLst/>
          </a:prstGeom>
        </p:spPr>
        <p:txBody>
          <a:bodyPr wrap="none">
            <a:spAutoFit/>
          </a:bodyPr>
          <a:lstStyle/>
          <a:p>
            <a:pPr>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Engaging forward…</a:t>
            </a:r>
          </a:p>
        </p:txBody>
      </p:sp>
      <p:sp>
        <p:nvSpPr>
          <p:cNvPr id="12" name="Rectangle 11">
            <a:extLst>
              <a:ext uri="{FF2B5EF4-FFF2-40B4-BE49-F238E27FC236}">
                <a16:creationId xmlns:a16="http://schemas.microsoft.com/office/drawing/2014/main" id="{B89FC615-E0A8-42CF-873A-8469ABB64BB7}"/>
              </a:ext>
            </a:extLst>
          </p:cNvPr>
          <p:cNvSpPr/>
          <p:nvPr/>
        </p:nvSpPr>
        <p:spPr>
          <a:xfrm>
            <a:off x="5206492" y="2280033"/>
            <a:ext cx="6237605" cy="906467"/>
          </a:xfrm>
          <a:prstGeom prst="rect">
            <a:avLst/>
          </a:prstGeom>
        </p:spPr>
        <p:txBody>
          <a:bodyPr wrap="none">
            <a:spAutoFit/>
          </a:bodyPr>
          <a:lstStyle/>
          <a:p>
            <a:pPr>
              <a:lnSpc>
                <a:spcPct val="107000"/>
              </a:lnSpc>
              <a:spcAft>
                <a:spcPts val="800"/>
              </a:spcAft>
            </a:pPr>
            <a:r>
              <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rPr>
              <a:t>The answer lies in “THINKING OUTSIDE THE BOX!”</a:t>
            </a:r>
          </a:p>
          <a:p>
            <a:pPr>
              <a:lnSpc>
                <a:spcPct val="107000"/>
              </a:lnSpc>
              <a:spcAft>
                <a:spcPts val="800"/>
              </a:spcAft>
            </a:pPr>
            <a:r>
              <a:rPr lang="en-US" sz="1000" b="1" dirty="0"/>
              <a:t>https://www.psychologytoday.com/us/blog/brain-workout/200903/the-original-thinking-outside-the-box-puzzle</a:t>
            </a:r>
          </a:p>
          <a:p>
            <a:pPr>
              <a:lnSpc>
                <a:spcPct val="107000"/>
              </a:lnSpc>
              <a:spcAft>
                <a:spcPts val="800"/>
              </a:spcAft>
            </a:pPr>
            <a:endParaRPr lang="en-US" sz="1400" b="1"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128111E-76C9-4EDE-B138-DB0C6AC05D37}"/>
              </a:ext>
            </a:extLst>
          </p:cNvPr>
          <p:cNvSpPr txBox="1"/>
          <p:nvPr/>
        </p:nvSpPr>
        <p:spPr>
          <a:xfrm>
            <a:off x="5155095" y="4720576"/>
            <a:ext cx="1348799" cy="1938992"/>
          </a:xfrm>
          <a:prstGeom prst="rect">
            <a:avLst/>
          </a:prstGeom>
          <a:solidFill>
            <a:schemeClr val="accent1">
              <a:lumMod val="60000"/>
              <a:lumOff val="40000"/>
            </a:schemeClr>
          </a:solidFill>
          <a:ln>
            <a:solidFill>
              <a:schemeClr val="accent1"/>
            </a:solidFill>
          </a:ln>
        </p:spPr>
        <p:txBody>
          <a:bodyPr wrap="square" rtlCol="0">
            <a:spAutoFit/>
          </a:bodyPr>
          <a:lstStyle/>
          <a:p>
            <a:r>
              <a:rPr lang="en-US" sz="1200" dirty="0">
                <a:latin typeface="Arial" panose="020B0604020202020204" pitchFamily="34" charset="0"/>
                <a:cs typeface="Arial" panose="020B0604020202020204" pitchFamily="34" charset="0"/>
              </a:rPr>
              <a:t>Planetary/Space scientist</a:t>
            </a:r>
          </a:p>
          <a:p>
            <a:r>
              <a:rPr lang="en-US" sz="1200" dirty="0">
                <a:latin typeface="Arial" panose="020B0604020202020204" pitchFamily="34" charset="0"/>
                <a:cs typeface="Arial" panose="020B0604020202020204" pitchFamily="34" charset="0"/>
              </a:rPr>
              <a:t>Physicist</a:t>
            </a:r>
          </a:p>
          <a:p>
            <a:r>
              <a:rPr lang="en-US" sz="1200" dirty="0">
                <a:latin typeface="Arial" panose="020B0604020202020204" pitchFamily="34" charset="0"/>
                <a:cs typeface="Arial" panose="020B0604020202020204" pitchFamily="34" charset="0"/>
              </a:rPr>
              <a:t>Engineer</a:t>
            </a:r>
          </a:p>
          <a:p>
            <a:r>
              <a:rPr lang="en-US" sz="1200" dirty="0">
                <a:latin typeface="Arial" panose="020B0604020202020204" pitchFamily="34" charset="0"/>
                <a:cs typeface="Arial" panose="020B0604020202020204" pitchFamily="34" charset="0"/>
              </a:rPr>
              <a:t>Computer Tech</a:t>
            </a:r>
          </a:p>
          <a:p>
            <a:r>
              <a:rPr lang="en-US" sz="1200" dirty="0">
                <a:latin typeface="Arial" panose="020B0604020202020204" pitchFamily="34" charset="0"/>
                <a:cs typeface="Arial" panose="020B0604020202020204" pitchFamily="34" charset="0"/>
              </a:rPr>
              <a:t>Staff Support</a:t>
            </a:r>
          </a:p>
          <a:p>
            <a:r>
              <a:rPr lang="en-US" sz="1200" dirty="0">
                <a:latin typeface="Arial" panose="020B0604020202020204" pitchFamily="34" charset="0"/>
                <a:cs typeface="Arial" panose="020B0604020202020204" pitchFamily="34" charset="0"/>
              </a:rPr>
              <a:t>And others are all part of the team that move science forward</a:t>
            </a:r>
          </a:p>
        </p:txBody>
      </p:sp>
      <p:pic>
        <p:nvPicPr>
          <p:cNvPr id="15" name="Picture 14" descr="https://cdn.psychologytoday.com/sites/default/files/styles/article-inline-half/public/blogs/3692/2009/03/3704-76475.gif?itok=t6UAwffa">
            <a:extLst>
              <a:ext uri="{FF2B5EF4-FFF2-40B4-BE49-F238E27FC236}">
                <a16:creationId xmlns:a16="http://schemas.microsoft.com/office/drawing/2014/main" id="{161C9953-10DF-4833-8C23-7ADBCD269AB5}"/>
              </a:ext>
            </a:extLst>
          </p:cNvPr>
          <p:cNvPicPr/>
          <p:nvPr/>
        </p:nvPicPr>
        <p:blipFill rotWithShape="1">
          <a:blip r:embed="rId4">
            <a:extLst>
              <a:ext uri="{28A0092B-C50C-407E-A947-70E740481C1C}">
                <a14:useLocalDpi xmlns:a14="http://schemas.microsoft.com/office/drawing/2010/main" val="0"/>
              </a:ext>
            </a:extLst>
          </a:blip>
          <a:srcRect l="20855" t="2803" r="22315"/>
          <a:stretch/>
        </p:blipFill>
        <p:spPr bwMode="auto">
          <a:xfrm>
            <a:off x="10433749" y="2907132"/>
            <a:ext cx="1384300" cy="11010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0232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1578</Words>
  <Application>Microsoft Office PowerPoint</Application>
  <PresentationFormat>Widescreen</PresentationFormat>
  <Paragraphs>136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What can we observe from these conferences to learn more about inclusion?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dc:creator>
  <cp:lastModifiedBy>Beverly</cp:lastModifiedBy>
  <cp:revision>52</cp:revision>
  <cp:lastPrinted>2018-06-13T08:49:12Z</cp:lastPrinted>
  <dcterms:created xsi:type="dcterms:W3CDTF">2018-06-12T13:12:25Z</dcterms:created>
  <dcterms:modified xsi:type="dcterms:W3CDTF">2018-06-25T23:52:39Z</dcterms:modified>
</cp:coreProperties>
</file>