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tiff" ContentType="image/tiff"/>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85" r:id="rId3"/>
    <p:sldId id="366" r:id="rId4"/>
    <p:sldId id="381" r:id="rId5"/>
    <p:sldId id="371" r:id="rId6"/>
    <p:sldId id="375" r:id="rId7"/>
    <p:sldId id="358" r:id="rId8"/>
    <p:sldId id="290" r:id="rId9"/>
    <p:sldId id="336" r:id="rId10"/>
    <p:sldId id="356" r:id="rId11"/>
    <p:sldId id="357" r:id="rId12"/>
    <p:sldId id="261" r:id="rId13"/>
    <p:sldId id="359" r:id="rId14"/>
    <p:sldId id="360" r:id="rId15"/>
    <p:sldId id="265" r:id="rId16"/>
    <p:sldId id="337" r:id="rId17"/>
    <p:sldId id="339" r:id="rId18"/>
    <p:sldId id="347" r:id="rId19"/>
    <p:sldId id="365" r:id="rId20"/>
    <p:sldId id="362" r:id="rId21"/>
    <p:sldId id="363" r:id="rId22"/>
    <p:sldId id="364" r:id="rId23"/>
    <p:sldId id="368" r:id="rId24"/>
    <p:sldId id="382" r:id="rId25"/>
    <p:sldId id="383" r:id="rId26"/>
    <p:sldId id="384" r:id="rId27"/>
    <p:sldId id="386" r:id="rId28"/>
    <p:sldId id="379" r:id="rId29"/>
    <p:sldId id="369" r:id="rId30"/>
  </p:sldIdLst>
  <p:sldSz cx="9144000" cy="6858000" type="screen4x3"/>
  <p:notesSz cx="6794500" cy="9906000"/>
  <p:defaultTextStyle>
    <a:defPPr>
      <a:defRPr lang="ru-RU"/>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CC00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20"/>
    <p:restoredTop sz="94607" autoAdjust="0"/>
  </p:normalViewPr>
  <p:slideViewPr>
    <p:cSldViewPr>
      <p:cViewPr>
        <p:scale>
          <a:sx n="80" d="100"/>
          <a:sy n="80" d="100"/>
        </p:scale>
        <p:origin x="-608" y="17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slide" Target="slides/slide10.xml"/><Relationship Id="rId1" Type="http://schemas.openxmlformats.org/officeDocument/2006/relationships/slide" Target="slides/slide9.xml"/><Relationship Id="rId5" Type="http://schemas.openxmlformats.org/officeDocument/2006/relationships/slide" Target="slides/slide15.xml"/><Relationship Id="rId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4813" cy="495300"/>
          </a:xfrm>
          <a:prstGeom prst="rect">
            <a:avLst/>
          </a:prstGeom>
        </p:spPr>
        <p:txBody>
          <a:bodyPr vert="horz" lIns="91440" tIns="45720" rIns="91440" bIns="45720" rtlCol="0"/>
          <a:lstStyle>
            <a:lvl1pPr algn="l">
              <a:defRPr sz="1200">
                <a:latin typeface="Times New Roman" pitchFamily="-96" charset="0"/>
              </a:defRPr>
            </a:lvl1pPr>
          </a:lstStyle>
          <a:p>
            <a:pPr>
              <a:defRPr/>
            </a:pPr>
            <a:endParaRPr lang="ru-RU"/>
          </a:p>
        </p:txBody>
      </p:sp>
      <p:sp>
        <p:nvSpPr>
          <p:cNvPr id="3" name="Дата 2"/>
          <p:cNvSpPr>
            <a:spLocks noGrp="1"/>
          </p:cNvSpPr>
          <p:nvPr>
            <p:ph type="dt" idx="1"/>
          </p:nvPr>
        </p:nvSpPr>
        <p:spPr>
          <a:xfrm>
            <a:off x="3848100" y="0"/>
            <a:ext cx="2944813" cy="495300"/>
          </a:xfrm>
          <a:prstGeom prst="rect">
            <a:avLst/>
          </a:prstGeom>
        </p:spPr>
        <p:txBody>
          <a:bodyPr vert="horz" lIns="91440" tIns="45720" rIns="91440" bIns="45720" rtlCol="0"/>
          <a:lstStyle>
            <a:lvl1pPr algn="r">
              <a:defRPr sz="1200">
                <a:latin typeface="Times New Roman" pitchFamily="-96" charset="0"/>
              </a:defRPr>
            </a:lvl1pPr>
          </a:lstStyle>
          <a:p>
            <a:pPr>
              <a:defRPr/>
            </a:pPr>
            <a:fld id="{78263AF3-FDAB-4F33-A8A3-878D3CDD5F1D}" type="datetimeFigureOut">
              <a:rPr lang="ru-RU"/>
              <a:pPr>
                <a:defRPr/>
              </a:pPr>
              <a:t>13.06.2018</a:t>
            </a:fld>
            <a:endParaRPr lang="ru-RU"/>
          </a:p>
        </p:txBody>
      </p:sp>
      <p:sp>
        <p:nvSpPr>
          <p:cNvPr id="4" name="Образ слайда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79450" y="4705350"/>
            <a:ext cx="5435600" cy="44577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409113"/>
            <a:ext cx="2944813" cy="495300"/>
          </a:xfrm>
          <a:prstGeom prst="rect">
            <a:avLst/>
          </a:prstGeom>
        </p:spPr>
        <p:txBody>
          <a:bodyPr vert="horz" lIns="91440" tIns="45720" rIns="91440" bIns="45720" rtlCol="0" anchor="b"/>
          <a:lstStyle>
            <a:lvl1pPr algn="l">
              <a:defRPr sz="1200">
                <a:latin typeface="Times New Roman" pitchFamily="-96" charset="0"/>
              </a:defRPr>
            </a:lvl1pPr>
          </a:lstStyle>
          <a:p>
            <a:pPr>
              <a:defRPr/>
            </a:pPr>
            <a:endParaRPr lang="ru-RU"/>
          </a:p>
        </p:txBody>
      </p:sp>
      <p:sp>
        <p:nvSpPr>
          <p:cNvPr id="7" name="Номер слайда 6"/>
          <p:cNvSpPr>
            <a:spLocks noGrp="1"/>
          </p:cNvSpPr>
          <p:nvPr>
            <p:ph type="sldNum" sz="quarter" idx="5"/>
          </p:nvPr>
        </p:nvSpPr>
        <p:spPr>
          <a:xfrm>
            <a:off x="3848100" y="9409113"/>
            <a:ext cx="2944813" cy="495300"/>
          </a:xfrm>
          <a:prstGeom prst="rect">
            <a:avLst/>
          </a:prstGeom>
        </p:spPr>
        <p:txBody>
          <a:bodyPr vert="horz" lIns="91440" tIns="45720" rIns="91440" bIns="45720" rtlCol="0" anchor="b"/>
          <a:lstStyle>
            <a:lvl1pPr algn="r">
              <a:defRPr sz="1200">
                <a:latin typeface="Times New Roman" pitchFamily="-96" charset="0"/>
              </a:defRPr>
            </a:lvl1pPr>
          </a:lstStyle>
          <a:p>
            <a:pPr>
              <a:defRPr/>
            </a:pPr>
            <a:fld id="{7648CEDF-A27C-4C57-8221-0BE605AADD1A}"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672272-3090-41E0-B7EC-2A196F2E5A1B}" type="slidenum">
              <a:rPr lang="ru-RU"/>
              <a:pPr/>
              <a:t>3</a:t>
            </a:fld>
            <a:endParaRPr lang="ru-RU"/>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C0F22BA-AB5F-4076-AF4A-2C46848EEE35}" type="slidenum">
              <a:rPr lang="ru-RU" smtClean="0"/>
              <a:pPr/>
              <a:t>27</a:t>
            </a:fld>
            <a:endParaRPr lang="ru-RU" smtClean="0"/>
          </a:p>
        </p:txBody>
      </p:sp>
      <p:sp>
        <p:nvSpPr>
          <p:cNvPr id="54275" name="Folienbildplatzhalter 1"/>
          <p:cNvSpPr>
            <a:spLocks noGrp="1" noRot="1" noChangeAspect="1" noTextEdit="1"/>
          </p:cNvSpPr>
          <p:nvPr>
            <p:ph type="sldImg"/>
          </p:nvPr>
        </p:nvSpPr>
        <p:spPr>
          <a:xfrm>
            <a:off x="920750" y="744538"/>
            <a:ext cx="4953000" cy="3714750"/>
          </a:xfrm>
          <a:ln/>
        </p:spPr>
      </p:sp>
      <p:sp>
        <p:nvSpPr>
          <p:cNvPr id="54276" name="Notizenplatzhalter 2"/>
          <p:cNvSpPr>
            <a:spLocks noGrp="1"/>
          </p:cNvSpPr>
          <p:nvPr>
            <p:ph type="body" idx="1"/>
          </p:nvPr>
        </p:nvSpPr>
        <p:spPr>
          <a:xfrm>
            <a:off x="679450" y="4706027"/>
            <a:ext cx="5435600" cy="4455670"/>
          </a:xfrm>
          <a:noFill/>
          <a:ln w="9525"/>
        </p:spPr>
        <p:txBody>
          <a:bodyPr wrap="square" lIns="92303" tIns="46152" rIns="92303" bIns="46152"/>
          <a:lstStyle/>
          <a:p>
            <a:endParaRPr lang="en-GB" smtClean="0"/>
          </a:p>
        </p:txBody>
      </p:sp>
      <p:sp>
        <p:nvSpPr>
          <p:cNvPr id="54277" name="Foliennummernplatzhalter 3"/>
          <p:cNvSpPr txBox="1">
            <a:spLocks noGrp="1"/>
          </p:cNvSpPr>
          <p:nvPr/>
        </p:nvSpPr>
        <p:spPr bwMode="auto">
          <a:xfrm>
            <a:off x="3848645" y="9408670"/>
            <a:ext cx="2944283" cy="495639"/>
          </a:xfrm>
          <a:prstGeom prst="rect">
            <a:avLst/>
          </a:prstGeom>
          <a:noFill/>
          <a:ln w="9525">
            <a:noFill/>
            <a:miter lim="800000"/>
            <a:headEnd/>
            <a:tailEnd/>
          </a:ln>
        </p:spPr>
        <p:txBody>
          <a:bodyPr lIns="92303" tIns="46152" rIns="92303" bIns="46152" anchor="b"/>
          <a:lstStyle/>
          <a:p>
            <a:pPr algn="r" defTabSz="865188"/>
            <a:fld id="{C4CED7EA-09BF-4D8A-B41E-BCB78B63A584}" type="slidenum">
              <a:rPr lang="de-DE" sz="1200" u="none">
                <a:solidFill>
                  <a:schemeClr val="tx1"/>
                </a:solidFill>
                <a:latin typeface="Arial" charset="0"/>
              </a:rPr>
              <a:pPr algn="r" defTabSz="865188"/>
              <a:t>27</a:t>
            </a:fld>
            <a:endParaRPr lang="de-DE" sz="1200" u="none">
              <a:solidFill>
                <a:schemeClr val="tx1"/>
              </a:solidFill>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C0F22BA-AB5F-4076-AF4A-2C46848EEE35}" type="slidenum">
              <a:rPr lang="ru-RU" smtClean="0"/>
              <a:pPr/>
              <a:t>28</a:t>
            </a:fld>
            <a:endParaRPr lang="ru-RU" smtClean="0"/>
          </a:p>
        </p:txBody>
      </p:sp>
      <p:sp>
        <p:nvSpPr>
          <p:cNvPr id="54275" name="Folienbildplatzhalter 1"/>
          <p:cNvSpPr>
            <a:spLocks noGrp="1" noRot="1" noChangeAspect="1" noTextEdit="1"/>
          </p:cNvSpPr>
          <p:nvPr>
            <p:ph type="sldImg"/>
          </p:nvPr>
        </p:nvSpPr>
        <p:spPr>
          <a:xfrm>
            <a:off x="920750" y="744538"/>
            <a:ext cx="4953000" cy="3714750"/>
          </a:xfrm>
          <a:ln/>
        </p:spPr>
      </p:sp>
      <p:sp>
        <p:nvSpPr>
          <p:cNvPr id="54276" name="Notizenplatzhalter 2"/>
          <p:cNvSpPr>
            <a:spLocks noGrp="1"/>
          </p:cNvSpPr>
          <p:nvPr>
            <p:ph type="body" idx="1"/>
          </p:nvPr>
        </p:nvSpPr>
        <p:spPr>
          <a:xfrm>
            <a:off x="679450" y="4706027"/>
            <a:ext cx="5435600" cy="4455670"/>
          </a:xfrm>
          <a:noFill/>
          <a:ln w="9525"/>
        </p:spPr>
        <p:txBody>
          <a:bodyPr wrap="square" lIns="92303" tIns="46152" rIns="92303" bIns="46152"/>
          <a:lstStyle/>
          <a:p>
            <a:endParaRPr lang="en-GB" smtClean="0"/>
          </a:p>
        </p:txBody>
      </p:sp>
      <p:sp>
        <p:nvSpPr>
          <p:cNvPr id="54277" name="Foliennummernplatzhalter 3"/>
          <p:cNvSpPr txBox="1">
            <a:spLocks noGrp="1"/>
          </p:cNvSpPr>
          <p:nvPr/>
        </p:nvSpPr>
        <p:spPr bwMode="auto">
          <a:xfrm>
            <a:off x="3848645" y="9408670"/>
            <a:ext cx="2944283" cy="495639"/>
          </a:xfrm>
          <a:prstGeom prst="rect">
            <a:avLst/>
          </a:prstGeom>
          <a:noFill/>
          <a:ln w="9525">
            <a:noFill/>
            <a:miter lim="800000"/>
            <a:headEnd/>
            <a:tailEnd/>
          </a:ln>
        </p:spPr>
        <p:txBody>
          <a:bodyPr lIns="92303" tIns="46152" rIns="92303" bIns="46152" anchor="b"/>
          <a:lstStyle/>
          <a:p>
            <a:pPr algn="r" defTabSz="865188"/>
            <a:fld id="{C4CED7EA-09BF-4D8A-B41E-BCB78B63A584}" type="slidenum">
              <a:rPr lang="de-DE" sz="1200" u="none">
                <a:solidFill>
                  <a:schemeClr val="tx1"/>
                </a:solidFill>
                <a:latin typeface="Arial" charset="0"/>
              </a:rPr>
              <a:pPr algn="r" defTabSz="865188"/>
              <a:t>28</a:t>
            </a:fld>
            <a:endParaRPr lang="de-DE" sz="1200" u="none">
              <a:solidFill>
                <a:schemeClr val="tx1"/>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C0F22BA-AB5F-4076-AF4A-2C46848EEE35}" type="slidenum">
              <a:rPr lang="ru-RU" smtClean="0"/>
              <a:pPr/>
              <a:t>5</a:t>
            </a:fld>
            <a:endParaRPr lang="ru-RU" smtClean="0"/>
          </a:p>
        </p:txBody>
      </p:sp>
      <p:sp>
        <p:nvSpPr>
          <p:cNvPr id="54275" name="Folienbildplatzhalter 1"/>
          <p:cNvSpPr>
            <a:spLocks noGrp="1" noRot="1" noChangeAspect="1" noTextEdit="1"/>
          </p:cNvSpPr>
          <p:nvPr>
            <p:ph type="sldImg"/>
          </p:nvPr>
        </p:nvSpPr>
        <p:spPr>
          <a:xfrm>
            <a:off x="920750" y="744538"/>
            <a:ext cx="4953000" cy="3714750"/>
          </a:xfrm>
          <a:ln/>
        </p:spPr>
      </p:sp>
      <p:sp>
        <p:nvSpPr>
          <p:cNvPr id="54276" name="Notizenplatzhalter 2"/>
          <p:cNvSpPr>
            <a:spLocks noGrp="1"/>
          </p:cNvSpPr>
          <p:nvPr>
            <p:ph type="body" idx="1"/>
          </p:nvPr>
        </p:nvSpPr>
        <p:spPr>
          <a:xfrm>
            <a:off x="679450" y="4706027"/>
            <a:ext cx="5435600" cy="4455670"/>
          </a:xfrm>
          <a:noFill/>
          <a:ln w="9525"/>
        </p:spPr>
        <p:txBody>
          <a:bodyPr wrap="square" lIns="92303" tIns="46152" rIns="92303" bIns="46152"/>
          <a:lstStyle/>
          <a:p>
            <a:endParaRPr lang="en-GB" smtClean="0"/>
          </a:p>
        </p:txBody>
      </p:sp>
      <p:sp>
        <p:nvSpPr>
          <p:cNvPr id="54277" name="Foliennummernplatzhalter 3"/>
          <p:cNvSpPr txBox="1">
            <a:spLocks noGrp="1"/>
          </p:cNvSpPr>
          <p:nvPr/>
        </p:nvSpPr>
        <p:spPr bwMode="auto">
          <a:xfrm>
            <a:off x="3848645" y="9408670"/>
            <a:ext cx="2944283" cy="495639"/>
          </a:xfrm>
          <a:prstGeom prst="rect">
            <a:avLst/>
          </a:prstGeom>
          <a:noFill/>
          <a:ln w="9525">
            <a:noFill/>
            <a:miter lim="800000"/>
            <a:headEnd/>
            <a:tailEnd/>
          </a:ln>
        </p:spPr>
        <p:txBody>
          <a:bodyPr lIns="92303" tIns="46152" rIns="92303" bIns="46152" anchor="b"/>
          <a:lstStyle/>
          <a:p>
            <a:pPr algn="r" defTabSz="865188"/>
            <a:fld id="{C4CED7EA-09BF-4D8A-B41E-BCB78B63A584}" type="slidenum">
              <a:rPr lang="de-DE" sz="1200" u="none">
                <a:solidFill>
                  <a:schemeClr val="tx1"/>
                </a:solidFill>
                <a:latin typeface="Arial" charset="0"/>
              </a:rPr>
              <a:pPr algn="r" defTabSz="865188"/>
              <a:t>5</a:t>
            </a:fld>
            <a:endParaRPr lang="de-DE" sz="1200" u="none">
              <a:solidFill>
                <a:schemeClr val="tx1"/>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C0F22BA-AB5F-4076-AF4A-2C46848EEE35}" type="slidenum">
              <a:rPr lang="ru-RU" smtClean="0"/>
              <a:pPr/>
              <a:t>6</a:t>
            </a:fld>
            <a:endParaRPr lang="ru-RU" smtClean="0"/>
          </a:p>
        </p:txBody>
      </p:sp>
      <p:sp>
        <p:nvSpPr>
          <p:cNvPr id="54275" name="Folienbildplatzhalter 1"/>
          <p:cNvSpPr>
            <a:spLocks noGrp="1" noRot="1" noChangeAspect="1" noTextEdit="1"/>
          </p:cNvSpPr>
          <p:nvPr>
            <p:ph type="sldImg"/>
          </p:nvPr>
        </p:nvSpPr>
        <p:spPr>
          <a:xfrm>
            <a:off x="920750" y="744538"/>
            <a:ext cx="4953000" cy="3714750"/>
          </a:xfrm>
          <a:ln/>
        </p:spPr>
      </p:sp>
      <p:sp>
        <p:nvSpPr>
          <p:cNvPr id="54276" name="Notizenplatzhalter 2"/>
          <p:cNvSpPr>
            <a:spLocks noGrp="1"/>
          </p:cNvSpPr>
          <p:nvPr>
            <p:ph type="body" idx="1"/>
          </p:nvPr>
        </p:nvSpPr>
        <p:spPr>
          <a:xfrm>
            <a:off x="679450" y="4706027"/>
            <a:ext cx="5435600" cy="4455670"/>
          </a:xfrm>
          <a:noFill/>
          <a:ln w="9525"/>
        </p:spPr>
        <p:txBody>
          <a:bodyPr wrap="square" lIns="92303" tIns="46152" rIns="92303" bIns="46152"/>
          <a:lstStyle/>
          <a:p>
            <a:endParaRPr lang="en-GB" smtClean="0"/>
          </a:p>
        </p:txBody>
      </p:sp>
      <p:sp>
        <p:nvSpPr>
          <p:cNvPr id="54277" name="Foliennummernplatzhalter 3"/>
          <p:cNvSpPr txBox="1">
            <a:spLocks noGrp="1"/>
          </p:cNvSpPr>
          <p:nvPr/>
        </p:nvSpPr>
        <p:spPr bwMode="auto">
          <a:xfrm>
            <a:off x="3848645" y="9408670"/>
            <a:ext cx="2944283" cy="495639"/>
          </a:xfrm>
          <a:prstGeom prst="rect">
            <a:avLst/>
          </a:prstGeom>
          <a:noFill/>
          <a:ln w="9525">
            <a:noFill/>
            <a:miter lim="800000"/>
            <a:headEnd/>
            <a:tailEnd/>
          </a:ln>
        </p:spPr>
        <p:txBody>
          <a:bodyPr lIns="92303" tIns="46152" rIns="92303" bIns="46152" anchor="b"/>
          <a:lstStyle/>
          <a:p>
            <a:pPr algn="r" defTabSz="865188"/>
            <a:fld id="{C4CED7EA-09BF-4D8A-B41E-BCB78B63A584}" type="slidenum">
              <a:rPr lang="de-DE" sz="1200" u="none">
                <a:solidFill>
                  <a:schemeClr val="tx1"/>
                </a:solidFill>
                <a:latin typeface="Arial" charset="0"/>
              </a:rPr>
              <a:pPr algn="r" defTabSz="865188"/>
              <a:t>6</a:t>
            </a:fld>
            <a:endParaRPr lang="de-DE" sz="1200" u="none">
              <a:solidFill>
                <a:schemeClr val="tx1"/>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FA75D242-4984-4BC9-AAFB-812A3CB3608F}" type="slidenum">
              <a:rPr lang="ru-RU" smtClean="0"/>
              <a:pPr/>
              <a:t>14</a:t>
            </a:fld>
            <a:endParaRPr lang="ru-RU"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w="9525"/>
        </p:spPr>
        <p:txBody>
          <a:bodyPr/>
          <a:lstStyle/>
          <a:p>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1966AC-11D3-408C-8EE4-0CD94876B720}" type="slidenum">
              <a:rPr lang="ru-RU"/>
              <a:pPr/>
              <a:t>18</a:t>
            </a:fld>
            <a:endParaRPr lang="ru-RU"/>
          </a:p>
        </p:txBody>
      </p:sp>
      <p:sp>
        <p:nvSpPr>
          <p:cNvPr id="658434" name="Rectangle 2"/>
          <p:cNvSpPr>
            <a:spLocks noGrp="1" noRot="1" noChangeAspect="1" noChangeArrowheads="1" noTextEdit="1"/>
          </p:cNvSpPr>
          <p:nvPr>
            <p:ph type="sldImg"/>
          </p:nvPr>
        </p:nvSpPr>
        <p:spPr>
          <a:xfrm>
            <a:off x="998538" y="495300"/>
            <a:ext cx="4953000" cy="3714750"/>
          </a:xfrm>
          <a:ln/>
        </p:spPr>
      </p:sp>
      <p:sp>
        <p:nvSpPr>
          <p:cNvPr id="65843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1966AC-11D3-408C-8EE4-0CD94876B720}" type="slidenum">
              <a:rPr lang="ru-RU"/>
              <a:pPr/>
              <a:t>19</a:t>
            </a:fld>
            <a:endParaRPr lang="ru-RU"/>
          </a:p>
        </p:txBody>
      </p:sp>
      <p:sp>
        <p:nvSpPr>
          <p:cNvPr id="658434" name="Rectangle 2"/>
          <p:cNvSpPr>
            <a:spLocks noGrp="1" noRot="1" noChangeAspect="1" noChangeArrowheads="1" noTextEdit="1"/>
          </p:cNvSpPr>
          <p:nvPr>
            <p:ph type="sldImg"/>
          </p:nvPr>
        </p:nvSpPr>
        <p:spPr>
          <a:xfrm>
            <a:off x="998538" y="495300"/>
            <a:ext cx="4953000" cy="3714750"/>
          </a:xfrm>
          <a:ln/>
        </p:spPr>
      </p:sp>
      <p:sp>
        <p:nvSpPr>
          <p:cNvPr id="65843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C0F22BA-AB5F-4076-AF4A-2C46848EEE35}" type="slidenum">
              <a:rPr lang="ru-RU" smtClean="0"/>
              <a:pPr/>
              <a:t>24</a:t>
            </a:fld>
            <a:endParaRPr lang="ru-RU" smtClean="0"/>
          </a:p>
        </p:txBody>
      </p:sp>
      <p:sp>
        <p:nvSpPr>
          <p:cNvPr id="54275" name="Folienbildplatzhalter 1"/>
          <p:cNvSpPr>
            <a:spLocks noGrp="1" noRot="1" noChangeAspect="1" noTextEdit="1"/>
          </p:cNvSpPr>
          <p:nvPr>
            <p:ph type="sldImg"/>
          </p:nvPr>
        </p:nvSpPr>
        <p:spPr>
          <a:xfrm>
            <a:off x="920750" y="744538"/>
            <a:ext cx="4953000" cy="3714750"/>
          </a:xfrm>
          <a:ln/>
        </p:spPr>
      </p:sp>
      <p:sp>
        <p:nvSpPr>
          <p:cNvPr id="54276" name="Notizenplatzhalter 2"/>
          <p:cNvSpPr>
            <a:spLocks noGrp="1"/>
          </p:cNvSpPr>
          <p:nvPr>
            <p:ph type="body" idx="1"/>
          </p:nvPr>
        </p:nvSpPr>
        <p:spPr>
          <a:xfrm>
            <a:off x="679450" y="4706027"/>
            <a:ext cx="5435600" cy="4455670"/>
          </a:xfrm>
          <a:noFill/>
          <a:ln w="9525"/>
        </p:spPr>
        <p:txBody>
          <a:bodyPr wrap="square" lIns="92303" tIns="46152" rIns="92303" bIns="46152"/>
          <a:lstStyle/>
          <a:p>
            <a:endParaRPr lang="en-GB" smtClean="0"/>
          </a:p>
        </p:txBody>
      </p:sp>
      <p:sp>
        <p:nvSpPr>
          <p:cNvPr id="54277" name="Foliennummernplatzhalter 3"/>
          <p:cNvSpPr txBox="1">
            <a:spLocks noGrp="1"/>
          </p:cNvSpPr>
          <p:nvPr/>
        </p:nvSpPr>
        <p:spPr bwMode="auto">
          <a:xfrm>
            <a:off x="3848645" y="9408670"/>
            <a:ext cx="2944283" cy="495639"/>
          </a:xfrm>
          <a:prstGeom prst="rect">
            <a:avLst/>
          </a:prstGeom>
          <a:noFill/>
          <a:ln w="9525">
            <a:noFill/>
            <a:miter lim="800000"/>
            <a:headEnd/>
            <a:tailEnd/>
          </a:ln>
        </p:spPr>
        <p:txBody>
          <a:bodyPr lIns="92303" tIns="46152" rIns="92303" bIns="46152" anchor="b"/>
          <a:lstStyle/>
          <a:p>
            <a:pPr algn="r" defTabSz="865188"/>
            <a:fld id="{C4CED7EA-09BF-4D8A-B41E-BCB78B63A584}" type="slidenum">
              <a:rPr lang="de-DE" sz="1200" u="none">
                <a:solidFill>
                  <a:schemeClr val="tx1"/>
                </a:solidFill>
                <a:latin typeface="Arial" charset="0"/>
              </a:rPr>
              <a:pPr algn="r" defTabSz="865188"/>
              <a:t>24</a:t>
            </a:fld>
            <a:endParaRPr lang="de-DE" sz="1200" u="none">
              <a:solidFill>
                <a:schemeClr val="tx1"/>
              </a:solidFil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C0F22BA-AB5F-4076-AF4A-2C46848EEE35}" type="slidenum">
              <a:rPr lang="ru-RU" smtClean="0"/>
              <a:pPr/>
              <a:t>25</a:t>
            </a:fld>
            <a:endParaRPr lang="ru-RU" smtClean="0"/>
          </a:p>
        </p:txBody>
      </p:sp>
      <p:sp>
        <p:nvSpPr>
          <p:cNvPr id="54275" name="Folienbildplatzhalter 1"/>
          <p:cNvSpPr>
            <a:spLocks noGrp="1" noRot="1" noChangeAspect="1" noTextEdit="1"/>
          </p:cNvSpPr>
          <p:nvPr>
            <p:ph type="sldImg"/>
          </p:nvPr>
        </p:nvSpPr>
        <p:spPr>
          <a:xfrm>
            <a:off x="920750" y="744538"/>
            <a:ext cx="4953000" cy="3714750"/>
          </a:xfrm>
          <a:ln/>
        </p:spPr>
      </p:sp>
      <p:sp>
        <p:nvSpPr>
          <p:cNvPr id="54276" name="Notizenplatzhalter 2"/>
          <p:cNvSpPr>
            <a:spLocks noGrp="1"/>
          </p:cNvSpPr>
          <p:nvPr>
            <p:ph type="body" idx="1"/>
          </p:nvPr>
        </p:nvSpPr>
        <p:spPr>
          <a:xfrm>
            <a:off x="679450" y="4706027"/>
            <a:ext cx="5435600" cy="4455670"/>
          </a:xfrm>
          <a:noFill/>
          <a:ln w="9525"/>
        </p:spPr>
        <p:txBody>
          <a:bodyPr wrap="square" lIns="92303" tIns="46152" rIns="92303" bIns="46152"/>
          <a:lstStyle/>
          <a:p>
            <a:endParaRPr lang="en-GB" smtClean="0"/>
          </a:p>
        </p:txBody>
      </p:sp>
      <p:sp>
        <p:nvSpPr>
          <p:cNvPr id="54277" name="Foliennummernplatzhalter 3"/>
          <p:cNvSpPr txBox="1">
            <a:spLocks noGrp="1"/>
          </p:cNvSpPr>
          <p:nvPr/>
        </p:nvSpPr>
        <p:spPr bwMode="auto">
          <a:xfrm>
            <a:off x="3848645" y="9408670"/>
            <a:ext cx="2944283" cy="495639"/>
          </a:xfrm>
          <a:prstGeom prst="rect">
            <a:avLst/>
          </a:prstGeom>
          <a:noFill/>
          <a:ln w="9525">
            <a:noFill/>
            <a:miter lim="800000"/>
            <a:headEnd/>
            <a:tailEnd/>
          </a:ln>
        </p:spPr>
        <p:txBody>
          <a:bodyPr lIns="92303" tIns="46152" rIns="92303" bIns="46152" anchor="b"/>
          <a:lstStyle/>
          <a:p>
            <a:pPr algn="r" defTabSz="865188"/>
            <a:fld id="{C4CED7EA-09BF-4D8A-B41E-BCB78B63A584}" type="slidenum">
              <a:rPr lang="de-DE" sz="1200" u="none">
                <a:solidFill>
                  <a:schemeClr val="tx1"/>
                </a:solidFill>
                <a:latin typeface="Arial" charset="0"/>
              </a:rPr>
              <a:pPr algn="r" defTabSz="865188"/>
              <a:t>25</a:t>
            </a:fld>
            <a:endParaRPr lang="de-DE" sz="1200" u="none">
              <a:solidFill>
                <a:schemeClr val="tx1"/>
              </a:solidFill>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C0F22BA-AB5F-4076-AF4A-2C46848EEE35}" type="slidenum">
              <a:rPr lang="ru-RU" smtClean="0"/>
              <a:pPr/>
              <a:t>26</a:t>
            </a:fld>
            <a:endParaRPr lang="ru-RU" smtClean="0"/>
          </a:p>
        </p:txBody>
      </p:sp>
      <p:sp>
        <p:nvSpPr>
          <p:cNvPr id="54275" name="Folienbildplatzhalter 1"/>
          <p:cNvSpPr>
            <a:spLocks noGrp="1" noRot="1" noChangeAspect="1" noTextEdit="1"/>
          </p:cNvSpPr>
          <p:nvPr>
            <p:ph type="sldImg"/>
          </p:nvPr>
        </p:nvSpPr>
        <p:spPr>
          <a:xfrm>
            <a:off x="920750" y="744538"/>
            <a:ext cx="4953000" cy="3714750"/>
          </a:xfrm>
          <a:ln/>
        </p:spPr>
      </p:sp>
      <p:sp>
        <p:nvSpPr>
          <p:cNvPr id="54276" name="Notizenplatzhalter 2"/>
          <p:cNvSpPr>
            <a:spLocks noGrp="1"/>
          </p:cNvSpPr>
          <p:nvPr>
            <p:ph type="body" idx="1"/>
          </p:nvPr>
        </p:nvSpPr>
        <p:spPr>
          <a:xfrm>
            <a:off x="679450" y="4706027"/>
            <a:ext cx="5435600" cy="4455670"/>
          </a:xfrm>
          <a:noFill/>
          <a:ln w="9525"/>
        </p:spPr>
        <p:txBody>
          <a:bodyPr wrap="square" lIns="92303" tIns="46152" rIns="92303" bIns="46152"/>
          <a:lstStyle/>
          <a:p>
            <a:endParaRPr lang="en-GB" smtClean="0"/>
          </a:p>
        </p:txBody>
      </p:sp>
      <p:sp>
        <p:nvSpPr>
          <p:cNvPr id="54277" name="Foliennummernplatzhalter 3"/>
          <p:cNvSpPr txBox="1">
            <a:spLocks noGrp="1"/>
          </p:cNvSpPr>
          <p:nvPr/>
        </p:nvSpPr>
        <p:spPr bwMode="auto">
          <a:xfrm>
            <a:off x="3848645" y="9408670"/>
            <a:ext cx="2944283" cy="495639"/>
          </a:xfrm>
          <a:prstGeom prst="rect">
            <a:avLst/>
          </a:prstGeom>
          <a:noFill/>
          <a:ln w="9525">
            <a:noFill/>
            <a:miter lim="800000"/>
            <a:headEnd/>
            <a:tailEnd/>
          </a:ln>
        </p:spPr>
        <p:txBody>
          <a:bodyPr lIns="92303" tIns="46152" rIns="92303" bIns="46152" anchor="b"/>
          <a:lstStyle/>
          <a:p>
            <a:pPr algn="r" defTabSz="865188"/>
            <a:fld id="{C4CED7EA-09BF-4D8A-B41E-BCB78B63A584}" type="slidenum">
              <a:rPr lang="de-DE" sz="1200" u="none">
                <a:solidFill>
                  <a:schemeClr val="tx1"/>
                </a:solidFill>
                <a:latin typeface="Arial" charset="0"/>
              </a:rPr>
              <a:pPr algn="r" defTabSz="865188"/>
              <a:t>26</a:t>
            </a:fld>
            <a:endParaRPr lang="de-DE" sz="1200" u="none">
              <a:solidFill>
                <a:schemeClr val="tx1"/>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9F79A50-E9B7-4030-89DF-8DF6CCC9F1B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3B261C6-99DB-4A83-A8C0-60BC5AB062A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609600"/>
            <a:ext cx="56769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1553A3C-8F8F-4637-AE95-CB8E6C8EF992}"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381000"/>
            <a:ext cx="6019800" cy="9144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85800" y="2438400"/>
            <a:ext cx="3810000" cy="3657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4648200" y="2438400"/>
            <a:ext cx="3810000" cy="3657600"/>
          </a:xfrm>
        </p:spPr>
        <p:txBody>
          <a:bodyPr/>
          <a:lstStyle/>
          <a:p>
            <a:endParaRPr lang="ru-RU"/>
          </a:p>
        </p:txBody>
      </p:sp>
      <p:sp>
        <p:nvSpPr>
          <p:cNvPr id="5" name="Дата 4"/>
          <p:cNvSpPr>
            <a:spLocks noGrp="1"/>
          </p:cNvSpPr>
          <p:nvPr>
            <p:ph type="dt" sz="half" idx="10"/>
          </p:nvPr>
        </p:nvSpPr>
        <p:spPr>
          <a:xfrm>
            <a:off x="685800" y="6324600"/>
            <a:ext cx="1905000" cy="457200"/>
          </a:xfrm>
        </p:spPr>
        <p:txBody>
          <a:bodyPr/>
          <a:lstStyle>
            <a:lvl1pPr>
              <a:defRPr/>
            </a:lvl1pPr>
          </a:lstStyle>
          <a:p>
            <a:endParaRPr lang="en-US"/>
          </a:p>
        </p:txBody>
      </p:sp>
      <p:sp>
        <p:nvSpPr>
          <p:cNvPr id="6" name="Нижний колонтитул 5"/>
          <p:cNvSpPr>
            <a:spLocks noGrp="1"/>
          </p:cNvSpPr>
          <p:nvPr>
            <p:ph type="ftr" sz="quarter" idx="11"/>
          </p:nvPr>
        </p:nvSpPr>
        <p:spPr>
          <a:xfrm>
            <a:off x="3124200" y="6324600"/>
            <a:ext cx="2895600" cy="457200"/>
          </a:xfrm>
        </p:spPr>
        <p:txBody>
          <a:bodyPr/>
          <a:lstStyle>
            <a:lvl1pPr>
              <a:defRPr/>
            </a:lvl1pPr>
          </a:lstStyle>
          <a:p>
            <a:endParaRPr lang="en-US"/>
          </a:p>
        </p:txBody>
      </p:sp>
      <p:sp>
        <p:nvSpPr>
          <p:cNvPr id="7" name="Номер слайда 6"/>
          <p:cNvSpPr>
            <a:spLocks noGrp="1"/>
          </p:cNvSpPr>
          <p:nvPr>
            <p:ph type="sldNum" sz="quarter" idx="12"/>
          </p:nvPr>
        </p:nvSpPr>
        <p:spPr>
          <a:xfrm>
            <a:off x="6553200" y="6324600"/>
            <a:ext cx="1905000" cy="457200"/>
          </a:xfrm>
        </p:spPr>
        <p:txBody>
          <a:bodyPr/>
          <a:lstStyle>
            <a:lvl1pPr>
              <a:defRPr/>
            </a:lvl1pPr>
          </a:lstStyle>
          <a:p>
            <a:fld id="{61A8EFAE-D05D-44CB-9405-1BA817E3F58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533400" y="381000"/>
            <a:ext cx="79248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685800" y="6324600"/>
            <a:ext cx="1905000" cy="457200"/>
          </a:xfrm>
        </p:spPr>
        <p:txBody>
          <a:bodyPr/>
          <a:lstStyle>
            <a:lvl1pPr>
              <a:defRPr/>
            </a:lvl1pPr>
          </a:lstStyle>
          <a:p>
            <a:endParaRPr lang="en-US"/>
          </a:p>
        </p:txBody>
      </p:sp>
      <p:sp>
        <p:nvSpPr>
          <p:cNvPr id="4" name="Нижний колонтитул 3"/>
          <p:cNvSpPr>
            <a:spLocks noGrp="1"/>
          </p:cNvSpPr>
          <p:nvPr>
            <p:ph type="ftr" sz="quarter" idx="11"/>
          </p:nvPr>
        </p:nvSpPr>
        <p:spPr>
          <a:xfrm>
            <a:off x="3124200" y="6324600"/>
            <a:ext cx="2895600" cy="457200"/>
          </a:xfrm>
        </p:spPr>
        <p:txBody>
          <a:bodyPr/>
          <a:lstStyle>
            <a:lvl1pPr>
              <a:defRPr/>
            </a:lvl1pPr>
          </a:lstStyle>
          <a:p>
            <a:endParaRPr lang="en-US"/>
          </a:p>
        </p:txBody>
      </p:sp>
      <p:sp>
        <p:nvSpPr>
          <p:cNvPr id="5" name="Номер слайда 4"/>
          <p:cNvSpPr>
            <a:spLocks noGrp="1"/>
          </p:cNvSpPr>
          <p:nvPr>
            <p:ph type="sldNum" sz="quarter" idx="12"/>
          </p:nvPr>
        </p:nvSpPr>
        <p:spPr>
          <a:xfrm>
            <a:off x="6553200" y="6324600"/>
            <a:ext cx="1905000" cy="457200"/>
          </a:xfrm>
        </p:spPr>
        <p:txBody>
          <a:bodyPr/>
          <a:lstStyle>
            <a:lvl1pPr>
              <a:defRPr/>
            </a:lvl1pPr>
          </a:lstStyle>
          <a:p>
            <a:fld id="{27976CB0-C56E-4D0A-98E2-72B92127B2D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80E8C58-884F-4719-B4B2-A58AD532B058}"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F44D8A4-562D-490F-A6D4-737F679BC88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B8C2437-9F79-4559-8D0E-6688BB3C4DB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A6EE72DA-57AA-4903-BD73-92EE5A4429D8}"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42472A40-ADB8-4DDA-937F-3ED4CD2A6493}"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BCBCF8BA-0C41-4CE1-AD6A-B5E2C97C948E}"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5C99539-9546-4F2A-A070-3C5CAD92F99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5E94141-19C9-46A5-8936-59137C5C1A1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61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96" charset="0"/>
              </a:defRPr>
            </a:lvl1pPr>
          </a:lstStyle>
          <a:p>
            <a:pPr>
              <a:defRPr/>
            </a:pPr>
            <a:endParaRPr lang="ru-RU"/>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96" charset="0"/>
              </a:defRPr>
            </a:lvl1pPr>
          </a:lstStyle>
          <a:p>
            <a:pPr>
              <a:defRPr/>
            </a:pPr>
            <a:endParaRPr lang="ru-RU"/>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96" charset="0"/>
              </a:defRPr>
            </a:lvl1pPr>
          </a:lstStyle>
          <a:p>
            <a:pPr>
              <a:defRPr/>
            </a:pPr>
            <a:fld id="{CC36B215-3E09-4325-8FF6-15B84367424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96" charset="0"/>
        </a:defRPr>
      </a:lvl2pPr>
      <a:lvl3pPr algn="ctr" rtl="0" eaLnBrk="0" fontAlgn="base" hangingPunct="0">
        <a:spcBef>
          <a:spcPct val="0"/>
        </a:spcBef>
        <a:spcAft>
          <a:spcPct val="0"/>
        </a:spcAft>
        <a:defRPr sz="4400">
          <a:solidFill>
            <a:schemeClr val="tx2"/>
          </a:solidFill>
          <a:latin typeface="Times New Roman" pitchFamily="-96" charset="0"/>
        </a:defRPr>
      </a:lvl3pPr>
      <a:lvl4pPr algn="ctr" rtl="0" eaLnBrk="0" fontAlgn="base" hangingPunct="0">
        <a:spcBef>
          <a:spcPct val="0"/>
        </a:spcBef>
        <a:spcAft>
          <a:spcPct val="0"/>
        </a:spcAft>
        <a:defRPr sz="4400">
          <a:solidFill>
            <a:schemeClr val="tx2"/>
          </a:solidFill>
          <a:latin typeface="Times New Roman" pitchFamily="-96" charset="0"/>
        </a:defRPr>
      </a:lvl4pPr>
      <a:lvl5pPr algn="ctr" rtl="0" eaLnBrk="0" fontAlgn="base" hangingPunct="0">
        <a:spcBef>
          <a:spcPct val="0"/>
        </a:spcBef>
        <a:spcAft>
          <a:spcPct val="0"/>
        </a:spcAft>
        <a:defRPr sz="4400">
          <a:solidFill>
            <a:schemeClr val="tx2"/>
          </a:solidFill>
          <a:latin typeface="Times New Roman" pitchFamily="-96" charset="0"/>
        </a:defRPr>
      </a:lvl5pPr>
      <a:lvl6pPr marL="457200" algn="ctr" rtl="0" fontAlgn="base">
        <a:spcBef>
          <a:spcPct val="0"/>
        </a:spcBef>
        <a:spcAft>
          <a:spcPct val="0"/>
        </a:spcAft>
        <a:defRPr sz="4400">
          <a:solidFill>
            <a:schemeClr val="tx2"/>
          </a:solidFill>
          <a:latin typeface="Times New Roman" pitchFamily="-96" charset="0"/>
        </a:defRPr>
      </a:lvl6pPr>
      <a:lvl7pPr marL="914400" algn="ctr" rtl="0" fontAlgn="base">
        <a:spcBef>
          <a:spcPct val="0"/>
        </a:spcBef>
        <a:spcAft>
          <a:spcPct val="0"/>
        </a:spcAft>
        <a:defRPr sz="4400">
          <a:solidFill>
            <a:schemeClr val="tx2"/>
          </a:solidFill>
          <a:latin typeface="Times New Roman" pitchFamily="-96" charset="0"/>
        </a:defRPr>
      </a:lvl7pPr>
      <a:lvl8pPr marL="1371600" algn="ctr" rtl="0" fontAlgn="base">
        <a:spcBef>
          <a:spcPct val="0"/>
        </a:spcBef>
        <a:spcAft>
          <a:spcPct val="0"/>
        </a:spcAft>
        <a:defRPr sz="4400">
          <a:solidFill>
            <a:schemeClr val="tx2"/>
          </a:solidFill>
          <a:latin typeface="Times New Roman" pitchFamily="-96" charset="0"/>
        </a:defRPr>
      </a:lvl8pPr>
      <a:lvl9pPr marL="1828800" algn="ctr" rtl="0" fontAlgn="base">
        <a:spcBef>
          <a:spcPct val="0"/>
        </a:spcBef>
        <a:spcAft>
          <a:spcPct val="0"/>
        </a:spcAft>
        <a:defRPr sz="4400">
          <a:solidFill>
            <a:schemeClr val="tx2"/>
          </a:solidFill>
          <a:latin typeface="Times New Roman" pitchFamily="-9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7.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6.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21.png"/><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slideLayout" Target="../slideLayouts/slideLayout7.xml"/><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Grp="1" noChangeArrowheads="1"/>
          </p:cNvSpPr>
          <p:nvPr>
            <p:ph type="ctrTitle"/>
          </p:nvPr>
        </p:nvSpPr>
        <p:spPr>
          <a:xfrm>
            <a:off x="611560" y="2348880"/>
            <a:ext cx="7772400" cy="1820416"/>
          </a:xfrm>
          <a:solidFill>
            <a:schemeClr val="bg1"/>
          </a:solidFill>
        </p:spPr>
        <p:txBody>
          <a:bodyPr/>
          <a:lstStyle/>
          <a:p>
            <a:pPr eaLnBrk="1" hangingPunct="1"/>
            <a:r>
              <a:rPr lang="en-US" sz="3800" b="1" dirty="0" smtClean="0">
                <a:solidFill>
                  <a:schemeClr val="tx1"/>
                </a:solidFill>
              </a:rPr>
              <a:t>Icy Moons Exospheres</a:t>
            </a:r>
          </a:p>
        </p:txBody>
      </p:sp>
      <p:sp>
        <p:nvSpPr>
          <p:cNvPr id="7172" name="Rectangle 6"/>
          <p:cNvSpPr>
            <a:spLocks noGrp="1" noChangeArrowheads="1"/>
          </p:cNvSpPr>
          <p:nvPr>
            <p:ph type="subTitle" idx="1"/>
          </p:nvPr>
        </p:nvSpPr>
        <p:spPr>
          <a:xfrm>
            <a:off x="611560" y="4581128"/>
            <a:ext cx="8077200" cy="936104"/>
          </a:xfrm>
          <a:noFill/>
        </p:spPr>
        <p:txBody>
          <a:bodyPr/>
          <a:lstStyle/>
          <a:p>
            <a:pPr eaLnBrk="1" hangingPunct="1">
              <a:lnSpc>
                <a:spcPct val="90000"/>
              </a:lnSpc>
            </a:pPr>
            <a:r>
              <a:rPr lang="en-US" sz="2000" b="1" dirty="0" smtClean="0">
                <a:solidFill>
                  <a:schemeClr val="tx2"/>
                </a:solidFill>
              </a:rPr>
              <a:t>V.I. </a:t>
            </a:r>
            <a:r>
              <a:rPr lang="en-US" sz="2000" b="1" dirty="0" err="1" smtClean="0">
                <a:solidFill>
                  <a:schemeClr val="tx2"/>
                </a:solidFill>
              </a:rPr>
              <a:t>Shematovich</a:t>
            </a:r>
            <a:endParaRPr lang="en-US" sz="2000" b="1" dirty="0" smtClean="0">
              <a:solidFill>
                <a:schemeClr val="tx2"/>
              </a:solidFill>
            </a:endParaRPr>
          </a:p>
          <a:p>
            <a:pPr eaLnBrk="1" hangingPunct="1">
              <a:lnSpc>
                <a:spcPct val="90000"/>
              </a:lnSpc>
            </a:pPr>
            <a:r>
              <a:rPr lang="en-US" sz="2000" b="1" i="1" dirty="0" smtClean="0">
                <a:solidFill>
                  <a:schemeClr val="tx2"/>
                </a:solidFill>
              </a:rPr>
              <a:t>Institute of Astronomy RAS, 48 </a:t>
            </a:r>
            <a:r>
              <a:rPr lang="en-US" sz="2000" b="1" i="1" dirty="0" err="1" smtClean="0">
                <a:solidFill>
                  <a:schemeClr val="tx2"/>
                </a:solidFill>
              </a:rPr>
              <a:t>Pyatnitskaya</a:t>
            </a:r>
            <a:r>
              <a:rPr lang="en-US" sz="2000" b="1" i="1" dirty="0" smtClean="0">
                <a:solidFill>
                  <a:schemeClr val="tx2"/>
                </a:solidFill>
              </a:rPr>
              <a:t> str., Moscow 119017, Russia.    e-mail</a:t>
            </a:r>
            <a:r>
              <a:rPr lang="en-US" sz="2000" b="1" i="1" dirty="0" smtClean="0"/>
              <a:t>: </a:t>
            </a:r>
            <a:r>
              <a:rPr lang="en-US" sz="2000" b="1" dirty="0" smtClean="0"/>
              <a:t>shematov@inasan.ru</a:t>
            </a:r>
            <a:endParaRPr lang="en-US" sz="2000" b="1" i="1" dirty="0" smtClean="0"/>
          </a:p>
        </p:txBody>
      </p:sp>
      <p:pic>
        <p:nvPicPr>
          <p:cNvPr id="7173" name="Picture 7" descr="logon1"/>
          <p:cNvPicPr>
            <a:picLocks noChangeAspect="1" noChangeArrowheads="1"/>
          </p:cNvPicPr>
          <p:nvPr/>
        </p:nvPicPr>
        <p:blipFill>
          <a:blip r:embed="rId2" cstate="print"/>
          <a:srcRect/>
          <a:stretch>
            <a:fillRect/>
          </a:stretch>
        </p:blipFill>
        <p:spPr bwMode="auto">
          <a:xfrm>
            <a:off x="4139952" y="5711825"/>
            <a:ext cx="1158875" cy="1146175"/>
          </a:xfrm>
          <a:prstGeom prst="rect">
            <a:avLst/>
          </a:prstGeom>
          <a:noFill/>
          <a:ln w="9525">
            <a:noFill/>
            <a:miter lim="800000"/>
            <a:headEnd/>
            <a:tailEnd/>
          </a:ln>
        </p:spPr>
      </p:pic>
      <p:pic>
        <p:nvPicPr>
          <p:cNvPr id="6" name="Рисунок 5" descr="PHD logo"/>
          <p:cNvPicPr/>
          <p:nvPr/>
        </p:nvPicPr>
        <p:blipFill>
          <a:blip r:embed="rId3" cstate="print"/>
          <a:srcRect/>
          <a:stretch>
            <a:fillRect/>
          </a:stretch>
        </p:blipFill>
        <p:spPr bwMode="auto">
          <a:xfrm>
            <a:off x="107504" y="0"/>
            <a:ext cx="7344816" cy="2160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0" y="0"/>
            <a:ext cx="9143999" cy="573360"/>
          </a:xfrm>
          <a:prstGeom prst="rect">
            <a:avLst/>
          </a:prstGeom>
          <a:solidFill>
            <a:schemeClr val="bg1"/>
          </a:solidFill>
          <a:ln w="9525">
            <a:noFill/>
            <a:miter lim="800000"/>
            <a:headEnd/>
            <a:tailEnd/>
          </a:ln>
        </p:spPr>
        <p:txBody>
          <a:bodyPr lIns="92075" tIns="46038" rIns="92075" bIns="46038" anchor="b"/>
          <a:lstStyle/>
          <a:p>
            <a:pPr algn="ctr"/>
            <a:r>
              <a:rPr lang="en-US" sz="3200" b="1" dirty="0">
                <a:solidFill>
                  <a:schemeClr val="tx2"/>
                </a:solidFill>
              </a:rPr>
              <a:t>Lower boundary – icy satellite surface</a:t>
            </a:r>
            <a:r>
              <a:rPr lang="en-US" sz="3200" dirty="0">
                <a:solidFill>
                  <a:schemeClr val="tx2"/>
                </a:solidFill>
              </a:rPr>
              <a:t>:</a:t>
            </a:r>
          </a:p>
        </p:txBody>
      </p:sp>
      <p:sp>
        <p:nvSpPr>
          <p:cNvPr id="1028" name="Text Box 3"/>
          <p:cNvSpPr txBox="1">
            <a:spLocks noChangeArrowheads="1"/>
          </p:cNvSpPr>
          <p:nvPr/>
        </p:nvSpPr>
        <p:spPr bwMode="auto">
          <a:xfrm>
            <a:off x="0" y="620688"/>
            <a:ext cx="9144000" cy="1446550"/>
          </a:xfrm>
          <a:prstGeom prst="rect">
            <a:avLst/>
          </a:prstGeom>
          <a:solidFill>
            <a:schemeClr val="bg1"/>
          </a:solidFill>
          <a:ln w="9525">
            <a:noFill/>
            <a:miter lim="800000"/>
            <a:headEnd/>
            <a:tailEnd/>
          </a:ln>
        </p:spPr>
        <p:txBody>
          <a:bodyPr wrap="square">
            <a:spAutoFit/>
          </a:bodyPr>
          <a:lstStyle/>
          <a:p>
            <a:r>
              <a:rPr lang="en-US" b="1" dirty="0">
                <a:solidFill>
                  <a:schemeClr val="tx2"/>
                </a:solidFill>
              </a:rPr>
              <a:t>(</a:t>
            </a:r>
            <a:r>
              <a:rPr lang="en-US" b="1" dirty="0" err="1">
                <a:solidFill>
                  <a:schemeClr val="tx2"/>
                </a:solidFill>
              </a:rPr>
              <a:t>i</a:t>
            </a:r>
            <a:r>
              <a:rPr lang="en-US" b="1" dirty="0">
                <a:solidFill>
                  <a:schemeClr val="tx2"/>
                </a:solidFill>
              </a:rPr>
              <a:t>) </a:t>
            </a:r>
            <a:r>
              <a:rPr lang="en-US" sz="2000" b="1" dirty="0">
                <a:solidFill>
                  <a:schemeClr val="tx2"/>
                </a:solidFill>
              </a:rPr>
              <a:t>Sputtering of icy surface by </a:t>
            </a:r>
            <a:r>
              <a:rPr lang="en-US" sz="2000" b="1" dirty="0" err="1">
                <a:solidFill>
                  <a:schemeClr val="tx2"/>
                </a:solidFill>
              </a:rPr>
              <a:t>magnetospheric</a:t>
            </a:r>
            <a:r>
              <a:rPr lang="en-US" sz="2000" b="1" dirty="0">
                <a:solidFill>
                  <a:schemeClr val="tx2"/>
                </a:solidFill>
              </a:rPr>
              <a:t> ions with energies of</a:t>
            </a:r>
            <a:r>
              <a:rPr lang="ru-RU" sz="2000" b="1" dirty="0">
                <a:solidFill>
                  <a:schemeClr val="tx2"/>
                </a:solidFill>
              </a:rPr>
              <a:t> Е </a:t>
            </a:r>
            <a:r>
              <a:rPr lang="en-US" sz="2000" b="1" dirty="0">
                <a:solidFill>
                  <a:schemeClr val="tx2"/>
                </a:solidFill>
              </a:rPr>
              <a:t>~ 10 -1000 </a:t>
            </a:r>
            <a:r>
              <a:rPr lang="en-US" sz="2000" b="1" dirty="0" err="1">
                <a:solidFill>
                  <a:schemeClr val="tx2"/>
                </a:solidFill>
              </a:rPr>
              <a:t>keV</a:t>
            </a:r>
            <a:r>
              <a:rPr lang="en-US" sz="2000" b="1" dirty="0">
                <a:solidFill>
                  <a:schemeClr val="tx2"/>
                </a:solidFill>
              </a:rPr>
              <a:t> (Cooper at al. </a:t>
            </a:r>
            <a:r>
              <a:rPr lang="en-US" sz="2000" b="1" dirty="0" smtClean="0">
                <a:solidFill>
                  <a:schemeClr val="tx2"/>
                </a:solidFill>
              </a:rPr>
              <a:t>2001; </a:t>
            </a:r>
            <a:r>
              <a:rPr lang="en-US" sz="2000" b="1" dirty="0" err="1" smtClean="0">
                <a:solidFill>
                  <a:schemeClr val="tx2"/>
                </a:solidFill>
              </a:rPr>
              <a:t>Fama</a:t>
            </a:r>
            <a:r>
              <a:rPr lang="en-US" sz="2000" b="1" dirty="0" smtClean="0">
                <a:solidFill>
                  <a:schemeClr val="tx2"/>
                </a:solidFill>
              </a:rPr>
              <a:t> et al., 2005; </a:t>
            </a:r>
            <a:r>
              <a:rPr lang="en-US" sz="2000" b="1" dirty="0" err="1" smtClean="0">
                <a:solidFill>
                  <a:schemeClr val="tx2"/>
                </a:solidFill>
              </a:rPr>
              <a:t>Galli</a:t>
            </a:r>
            <a:r>
              <a:rPr lang="en-US" sz="2000" b="1" dirty="0" smtClean="0">
                <a:solidFill>
                  <a:schemeClr val="tx2"/>
                </a:solidFill>
              </a:rPr>
              <a:t> et al., 2017) </a:t>
            </a:r>
            <a:r>
              <a:rPr lang="en-US" sz="2000" b="1" dirty="0">
                <a:solidFill>
                  <a:schemeClr val="tx2"/>
                </a:solidFill>
              </a:rPr>
              <a:t>results in the ejection of parent molecules H</a:t>
            </a:r>
            <a:r>
              <a:rPr lang="en-US" sz="2000" b="1" baseline="-25000" dirty="0">
                <a:solidFill>
                  <a:schemeClr val="tx2"/>
                </a:solidFill>
              </a:rPr>
              <a:t>2</a:t>
            </a:r>
            <a:r>
              <a:rPr lang="en-US" sz="2000" b="1" dirty="0">
                <a:solidFill>
                  <a:schemeClr val="tx2"/>
                </a:solidFill>
              </a:rPr>
              <a:t>O and their radiolysis products O</a:t>
            </a:r>
            <a:r>
              <a:rPr lang="en-US" sz="2000" b="1" baseline="-25000" dirty="0">
                <a:solidFill>
                  <a:schemeClr val="tx2"/>
                </a:solidFill>
              </a:rPr>
              <a:t>2</a:t>
            </a:r>
            <a:r>
              <a:rPr lang="en-US" sz="2000" b="1" dirty="0">
                <a:solidFill>
                  <a:schemeClr val="tx2"/>
                </a:solidFill>
              </a:rPr>
              <a:t> and H</a:t>
            </a:r>
            <a:r>
              <a:rPr lang="en-US" sz="2000" b="1" baseline="-25000" dirty="0">
                <a:solidFill>
                  <a:schemeClr val="tx2"/>
                </a:solidFill>
              </a:rPr>
              <a:t>2</a:t>
            </a:r>
            <a:r>
              <a:rPr lang="en-US" sz="2000" b="1" dirty="0">
                <a:solidFill>
                  <a:schemeClr val="tx2"/>
                </a:solidFill>
              </a:rPr>
              <a:t> with energy spectra (Johnson et al. 1983)</a:t>
            </a:r>
            <a:r>
              <a:rPr lang="en-US" sz="2000" dirty="0">
                <a:solidFill>
                  <a:schemeClr val="tx2"/>
                </a:solidFill>
              </a:rPr>
              <a:t> – </a:t>
            </a:r>
            <a:r>
              <a:rPr lang="en-US" b="1" i="1" dirty="0">
                <a:solidFill>
                  <a:srgbClr val="A50021"/>
                </a:solidFill>
              </a:rPr>
              <a:t>non-thermal source</a:t>
            </a:r>
          </a:p>
        </p:txBody>
      </p:sp>
      <p:graphicFrame>
        <p:nvGraphicFramePr>
          <p:cNvPr id="6" name="Объект 5"/>
          <p:cNvGraphicFramePr>
            <a:graphicFrameLocks noChangeAspect="1"/>
          </p:cNvGraphicFramePr>
          <p:nvPr/>
        </p:nvGraphicFramePr>
        <p:xfrm>
          <a:off x="19050" y="2204864"/>
          <a:ext cx="9124950" cy="998984"/>
        </p:xfrm>
        <a:graphic>
          <a:graphicData uri="http://schemas.openxmlformats.org/presentationml/2006/ole">
            <p:oleObj spid="_x0000_s79874" name="Формула" r:id="rId3" imgW="3898800" imgH="457200" progId="Equation.3">
              <p:embed/>
            </p:oleObj>
          </a:graphicData>
        </a:graphic>
      </p:graphicFrame>
      <p:pic>
        <p:nvPicPr>
          <p:cNvPr id="79875" name="Picture 3"/>
          <p:cNvPicPr>
            <a:picLocks noChangeAspect="1" noChangeArrowheads="1"/>
          </p:cNvPicPr>
          <p:nvPr/>
        </p:nvPicPr>
        <p:blipFill>
          <a:blip r:embed="rId4" cstate="print"/>
          <a:srcRect/>
          <a:stretch>
            <a:fillRect/>
          </a:stretch>
        </p:blipFill>
        <p:spPr bwMode="auto">
          <a:xfrm>
            <a:off x="4860032" y="3235982"/>
            <a:ext cx="4283968" cy="3622018"/>
          </a:xfrm>
          <a:prstGeom prst="rect">
            <a:avLst/>
          </a:prstGeom>
          <a:noFill/>
          <a:ln w="9525">
            <a:noFill/>
            <a:miter lim="800000"/>
            <a:headEnd/>
            <a:tailEnd/>
          </a:ln>
        </p:spPr>
      </p:pic>
      <p:sp>
        <p:nvSpPr>
          <p:cNvPr id="7" name="TextBox 6"/>
          <p:cNvSpPr txBox="1"/>
          <p:nvPr/>
        </p:nvSpPr>
        <p:spPr>
          <a:xfrm>
            <a:off x="0" y="3212976"/>
            <a:ext cx="4788024" cy="3477875"/>
          </a:xfrm>
          <a:prstGeom prst="rect">
            <a:avLst/>
          </a:prstGeom>
          <a:solidFill>
            <a:schemeClr val="bg1"/>
          </a:solidFill>
        </p:spPr>
        <p:txBody>
          <a:bodyPr wrap="square" rtlCol="0">
            <a:spAutoFit/>
          </a:bodyPr>
          <a:lstStyle/>
          <a:p>
            <a:r>
              <a:rPr lang="en-US" sz="2000" b="1" dirty="0" smtClean="0"/>
              <a:t>Fig. 1. Energy spectra of the sources of </a:t>
            </a:r>
          </a:p>
          <a:p>
            <a:r>
              <a:rPr lang="en-US" sz="2000" b="1" dirty="0" smtClean="0"/>
              <a:t>parent O</a:t>
            </a:r>
            <a:r>
              <a:rPr lang="en-US" sz="2000" b="1" baseline="-25000" dirty="0" smtClean="0"/>
              <a:t>2</a:t>
            </a:r>
            <a:r>
              <a:rPr lang="en-US" sz="2000" b="1" dirty="0" smtClean="0"/>
              <a:t> molecules at the icy surface. The solid line (spectrum </a:t>
            </a:r>
            <a:r>
              <a:rPr lang="en-US" sz="2000" b="1" i="1" dirty="0" smtClean="0"/>
              <a:t>f</a:t>
            </a:r>
            <a:r>
              <a:rPr lang="en-US" sz="2000" b="1" i="1" baseline="-25000" dirty="0" smtClean="0"/>
              <a:t>1</a:t>
            </a:r>
            <a:r>
              <a:rPr lang="en-US" sz="2000" b="1" i="1" dirty="0" smtClean="0"/>
              <a:t>) corresponds</a:t>
            </a:r>
          </a:p>
          <a:p>
            <a:r>
              <a:rPr lang="en-US" sz="2000" b="1" i="1" dirty="0" smtClean="0"/>
              <a:t>to sputtering </a:t>
            </a:r>
            <a:r>
              <a:rPr lang="en-US" sz="2000" b="1" dirty="0" smtClean="0"/>
              <a:t>of the icy surface by high-energy </a:t>
            </a:r>
            <a:r>
              <a:rPr lang="en-US" sz="2000" b="1" dirty="0" err="1" smtClean="0"/>
              <a:t>magnetospheric</a:t>
            </a:r>
            <a:r>
              <a:rPr lang="en-US" sz="2000" b="1" dirty="0" smtClean="0"/>
              <a:t> ions (</a:t>
            </a:r>
            <a:r>
              <a:rPr lang="en-US" sz="2000" b="1" dirty="0" err="1" smtClean="0"/>
              <a:t>nonthermal</a:t>
            </a:r>
            <a:r>
              <a:rPr lang="en-US" sz="2000" b="1" dirty="0" smtClean="0"/>
              <a:t> source). The dashed line shows thermal sources </a:t>
            </a:r>
            <a:r>
              <a:rPr lang="en-US" sz="2000" b="1" i="1" dirty="0" smtClean="0"/>
              <a:t>f</a:t>
            </a:r>
            <a:r>
              <a:rPr lang="en-US" sz="2000" b="1" i="1" baseline="-25000" dirty="0" smtClean="0"/>
              <a:t>2</a:t>
            </a:r>
            <a:r>
              <a:rPr lang="en-US" sz="2000" b="1" i="1" dirty="0" smtClean="0"/>
              <a:t> such as photolysis, evaporation, and </a:t>
            </a:r>
            <a:r>
              <a:rPr lang="en-US" sz="2000" b="1" i="1" dirty="0" err="1" smtClean="0"/>
              <a:t>micrometeoritic</a:t>
            </a:r>
            <a:r>
              <a:rPr lang="en-US" sz="2000" b="1" i="1" dirty="0" smtClean="0"/>
              <a:t> impacts </a:t>
            </a:r>
            <a:r>
              <a:rPr lang="en-US" sz="2000" b="1" dirty="0" smtClean="0"/>
              <a:t>for the temperature </a:t>
            </a:r>
            <a:r>
              <a:rPr lang="en-US" sz="2000" b="1" i="1" dirty="0" err="1" smtClean="0"/>
              <a:t>kT</a:t>
            </a:r>
            <a:r>
              <a:rPr lang="en-US" sz="2000" b="1" i="1" dirty="0" smtClean="0"/>
              <a:t> = 0.0086 </a:t>
            </a:r>
            <a:r>
              <a:rPr lang="en-US" sz="2000" b="1" i="1" dirty="0" err="1" smtClean="0"/>
              <a:t>eV</a:t>
            </a:r>
            <a:r>
              <a:rPr lang="en-US" sz="2000" b="1" i="1" dirty="0" smtClean="0"/>
              <a:t> </a:t>
            </a:r>
            <a:r>
              <a:rPr lang="en-US" sz="2000" b="1" dirty="0" smtClean="0"/>
              <a:t>at </a:t>
            </a:r>
            <a:r>
              <a:rPr lang="en-US" sz="2000" b="1" dirty="0" err="1" smtClean="0"/>
              <a:t>Europa’s</a:t>
            </a:r>
            <a:r>
              <a:rPr lang="en-US" sz="2000" b="1" dirty="0" smtClean="0"/>
              <a:t> surface.</a:t>
            </a:r>
          </a:p>
          <a:p>
            <a:endParaRPr lang="ru-RU" sz="20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0" y="0"/>
            <a:ext cx="9143999" cy="573360"/>
          </a:xfrm>
          <a:prstGeom prst="rect">
            <a:avLst/>
          </a:prstGeom>
          <a:solidFill>
            <a:schemeClr val="bg1"/>
          </a:solidFill>
          <a:ln w="9525">
            <a:noFill/>
            <a:miter lim="800000"/>
            <a:headEnd/>
            <a:tailEnd/>
          </a:ln>
        </p:spPr>
        <p:txBody>
          <a:bodyPr lIns="92075" tIns="46038" rIns="92075" bIns="46038" anchor="b"/>
          <a:lstStyle/>
          <a:p>
            <a:pPr algn="ctr"/>
            <a:r>
              <a:rPr lang="en-US" sz="3200" b="1" dirty="0">
                <a:solidFill>
                  <a:schemeClr val="tx2"/>
                </a:solidFill>
              </a:rPr>
              <a:t>Lower boundary – icy satellite surface</a:t>
            </a:r>
            <a:r>
              <a:rPr lang="en-US" sz="3200" dirty="0">
                <a:solidFill>
                  <a:schemeClr val="tx2"/>
                </a:solidFill>
              </a:rPr>
              <a:t>:</a:t>
            </a:r>
          </a:p>
        </p:txBody>
      </p:sp>
      <p:sp>
        <p:nvSpPr>
          <p:cNvPr id="1028" name="Text Box 3"/>
          <p:cNvSpPr txBox="1">
            <a:spLocks noChangeArrowheads="1"/>
          </p:cNvSpPr>
          <p:nvPr/>
        </p:nvSpPr>
        <p:spPr bwMode="auto">
          <a:xfrm>
            <a:off x="0" y="620688"/>
            <a:ext cx="9144000" cy="2308324"/>
          </a:xfrm>
          <a:prstGeom prst="rect">
            <a:avLst/>
          </a:prstGeom>
          <a:solidFill>
            <a:schemeClr val="bg1"/>
          </a:solidFill>
          <a:ln w="9525">
            <a:noFill/>
            <a:miter lim="800000"/>
            <a:headEnd/>
            <a:tailEnd/>
          </a:ln>
        </p:spPr>
        <p:txBody>
          <a:bodyPr wrap="square">
            <a:spAutoFit/>
          </a:bodyPr>
          <a:lstStyle/>
          <a:p>
            <a:r>
              <a:rPr lang="en-US" b="1" dirty="0" smtClean="0">
                <a:solidFill>
                  <a:schemeClr val="tx2"/>
                </a:solidFill>
              </a:rPr>
              <a:t>(ii) UV-photolysis of the icy satellite surface leads to the ejection of H</a:t>
            </a:r>
            <a:r>
              <a:rPr lang="en-US" b="1" baseline="-25000" dirty="0" smtClean="0">
                <a:solidFill>
                  <a:schemeClr val="tx2"/>
                </a:solidFill>
              </a:rPr>
              <a:t>2</a:t>
            </a:r>
            <a:r>
              <a:rPr lang="en-US" b="1" dirty="0" smtClean="0">
                <a:solidFill>
                  <a:schemeClr val="tx2"/>
                </a:solidFill>
              </a:rPr>
              <a:t>O and </a:t>
            </a:r>
            <a:r>
              <a:rPr lang="ru-RU" b="1" dirty="0" smtClean="0">
                <a:solidFill>
                  <a:schemeClr val="tx2"/>
                </a:solidFill>
              </a:rPr>
              <a:t>O</a:t>
            </a:r>
            <a:r>
              <a:rPr lang="ru-RU" b="1" baseline="-25000" dirty="0" smtClean="0">
                <a:solidFill>
                  <a:schemeClr val="tx2"/>
                </a:solidFill>
              </a:rPr>
              <a:t>2</a:t>
            </a:r>
            <a:r>
              <a:rPr lang="en-US" b="1" baseline="-25000" dirty="0" smtClean="0">
                <a:solidFill>
                  <a:schemeClr val="tx2"/>
                </a:solidFill>
              </a:rPr>
              <a:t>  </a:t>
            </a:r>
            <a:r>
              <a:rPr lang="en-US" b="1" dirty="0" smtClean="0">
                <a:solidFill>
                  <a:schemeClr val="tx2"/>
                </a:solidFill>
              </a:rPr>
              <a:t>with </a:t>
            </a:r>
            <a:r>
              <a:rPr lang="en-US" b="1" dirty="0" err="1" smtClean="0">
                <a:solidFill>
                  <a:schemeClr val="tx2"/>
                </a:solidFill>
              </a:rPr>
              <a:t>Maxwellian</a:t>
            </a:r>
            <a:r>
              <a:rPr lang="en-US" b="1" dirty="0" smtClean="0">
                <a:solidFill>
                  <a:schemeClr val="tx2"/>
                </a:solidFill>
              </a:rPr>
              <a:t> energy distribution with the mean surface temperature</a:t>
            </a:r>
            <a:r>
              <a:rPr lang="ru-RU" b="1" dirty="0" smtClean="0">
                <a:solidFill>
                  <a:schemeClr val="tx2"/>
                </a:solidFill>
              </a:rPr>
              <a:t> </a:t>
            </a:r>
            <a:r>
              <a:rPr lang="en-US" b="1" dirty="0" smtClean="0">
                <a:solidFill>
                  <a:schemeClr val="tx2"/>
                </a:solidFill>
              </a:rPr>
              <a:t>T ~ 100 K, – </a:t>
            </a:r>
            <a:r>
              <a:rPr lang="en-US" b="1" i="1" dirty="0" smtClean="0">
                <a:solidFill>
                  <a:srgbClr val="0000CC"/>
                </a:solidFill>
              </a:rPr>
              <a:t>thermal source</a:t>
            </a:r>
            <a:r>
              <a:rPr lang="en-US" b="1" dirty="0" smtClean="0">
                <a:solidFill>
                  <a:srgbClr val="0000CC"/>
                </a:solidFill>
              </a:rPr>
              <a:t>;</a:t>
            </a:r>
          </a:p>
          <a:p>
            <a:r>
              <a:rPr lang="en-US" b="1" dirty="0" smtClean="0">
                <a:solidFill>
                  <a:schemeClr val="tx2"/>
                </a:solidFill>
              </a:rPr>
              <a:t>(iii) </a:t>
            </a:r>
            <a:r>
              <a:rPr lang="en-US" b="1" dirty="0" smtClean="0"/>
              <a:t>Returning</a:t>
            </a:r>
            <a:r>
              <a:rPr lang="en-US" b="1" dirty="0" smtClean="0">
                <a:solidFill>
                  <a:schemeClr val="tx2"/>
                </a:solidFill>
              </a:rPr>
              <a:t> O</a:t>
            </a:r>
            <a:r>
              <a:rPr lang="en-US" b="1" baseline="-25000" dirty="0" smtClean="0">
                <a:solidFill>
                  <a:schemeClr val="tx2"/>
                </a:solidFill>
              </a:rPr>
              <a:t>2</a:t>
            </a:r>
            <a:r>
              <a:rPr lang="en-US" b="1" dirty="0" smtClean="0">
                <a:solidFill>
                  <a:schemeClr val="tx2"/>
                </a:solidFill>
              </a:rPr>
              <a:t> molecules are desorbed thermally – </a:t>
            </a:r>
            <a:r>
              <a:rPr lang="en-US" b="1" i="1" dirty="0" smtClean="0">
                <a:solidFill>
                  <a:srgbClr val="0070C0"/>
                </a:solidFill>
              </a:rPr>
              <a:t>thermal source</a:t>
            </a:r>
            <a:r>
              <a:rPr lang="en-US" b="1" dirty="0" smtClean="0">
                <a:solidFill>
                  <a:srgbClr val="0070C0"/>
                </a:solidFill>
              </a:rPr>
              <a:t>.</a:t>
            </a:r>
            <a:r>
              <a:rPr lang="ru-RU" b="1" dirty="0" smtClean="0">
                <a:solidFill>
                  <a:srgbClr val="0070C0"/>
                </a:solidFill>
              </a:rPr>
              <a:t> </a:t>
            </a:r>
            <a:r>
              <a:rPr lang="en-US" b="1" dirty="0" smtClean="0">
                <a:solidFill>
                  <a:srgbClr val="0070C0"/>
                </a:solidFill>
              </a:rPr>
              <a:t> </a:t>
            </a:r>
            <a:r>
              <a:rPr lang="en-US" b="1" dirty="0" smtClean="0"/>
              <a:t>Returning</a:t>
            </a:r>
            <a:r>
              <a:rPr lang="en-US" b="1" dirty="0" smtClean="0">
                <a:solidFill>
                  <a:schemeClr val="tx2"/>
                </a:solidFill>
              </a:rPr>
              <a:t> H</a:t>
            </a:r>
            <a:r>
              <a:rPr lang="en-US" b="1" baseline="-25000" dirty="0" smtClean="0">
                <a:solidFill>
                  <a:schemeClr val="tx2"/>
                </a:solidFill>
              </a:rPr>
              <a:t>2</a:t>
            </a:r>
            <a:r>
              <a:rPr lang="en-US" b="1" dirty="0" smtClean="0">
                <a:solidFill>
                  <a:schemeClr val="tx2"/>
                </a:solidFill>
              </a:rPr>
              <a:t>O, O, and OH </a:t>
            </a:r>
            <a:r>
              <a:rPr lang="en-US" b="1" dirty="0" smtClean="0"/>
              <a:t>stick with unit efficiency –</a:t>
            </a:r>
            <a:r>
              <a:rPr lang="en-US" b="1" dirty="0" smtClean="0">
                <a:solidFill>
                  <a:schemeClr val="accent2"/>
                </a:solidFill>
              </a:rPr>
              <a:t>loss term</a:t>
            </a:r>
            <a:r>
              <a:rPr lang="en-US" b="1" dirty="0" smtClean="0">
                <a:solidFill>
                  <a:schemeClr val="tx2"/>
                </a:solidFill>
              </a:rPr>
              <a:t>.</a:t>
            </a:r>
            <a:endParaRPr lang="en-US" b="1" i="1" dirty="0">
              <a:solidFill>
                <a:srgbClr val="A50021"/>
              </a:solidFill>
            </a:endParaRPr>
          </a:p>
        </p:txBody>
      </p:sp>
      <p:graphicFrame>
        <p:nvGraphicFramePr>
          <p:cNvPr id="6" name="Объект 5"/>
          <p:cNvGraphicFramePr>
            <a:graphicFrameLocks noChangeAspect="1"/>
          </p:cNvGraphicFramePr>
          <p:nvPr/>
        </p:nvGraphicFramePr>
        <p:xfrm>
          <a:off x="1979712" y="2708920"/>
          <a:ext cx="4992688" cy="528638"/>
        </p:xfrm>
        <a:graphic>
          <a:graphicData uri="http://schemas.openxmlformats.org/presentationml/2006/ole">
            <p:oleObj spid="_x0000_s80898" name="Формула" r:id="rId3" imgW="2133360" imgH="241200" progId="Equation.3">
              <p:embed/>
            </p:oleObj>
          </a:graphicData>
        </a:graphic>
      </p:graphicFrame>
      <p:pic>
        <p:nvPicPr>
          <p:cNvPr id="79875" name="Picture 3"/>
          <p:cNvPicPr>
            <a:picLocks noChangeAspect="1" noChangeArrowheads="1"/>
          </p:cNvPicPr>
          <p:nvPr/>
        </p:nvPicPr>
        <p:blipFill>
          <a:blip r:embed="rId4" cstate="print"/>
          <a:srcRect/>
          <a:stretch>
            <a:fillRect/>
          </a:stretch>
        </p:blipFill>
        <p:spPr bwMode="auto">
          <a:xfrm>
            <a:off x="4860032" y="3235982"/>
            <a:ext cx="4283968" cy="3622018"/>
          </a:xfrm>
          <a:prstGeom prst="rect">
            <a:avLst/>
          </a:prstGeom>
          <a:noFill/>
          <a:ln w="9525">
            <a:noFill/>
            <a:miter lim="800000"/>
            <a:headEnd/>
            <a:tailEnd/>
          </a:ln>
        </p:spPr>
      </p:pic>
      <p:sp>
        <p:nvSpPr>
          <p:cNvPr id="7" name="TextBox 6"/>
          <p:cNvSpPr txBox="1"/>
          <p:nvPr/>
        </p:nvSpPr>
        <p:spPr>
          <a:xfrm>
            <a:off x="0" y="3356992"/>
            <a:ext cx="4788024" cy="3477875"/>
          </a:xfrm>
          <a:prstGeom prst="rect">
            <a:avLst/>
          </a:prstGeom>
          <a:solidFill>
            <a:schemeClr val="bg1"/>
          </a:solidFill>
        </p:spPr>
        <p:txBody>
          <a:bodyPr wrap="square" rtlCol="0">
            <a:spAutoFit/>
          </a:bodyPr>
          <a:lstStyle/>
          <a:p>
            <a:r>
              <a:rPr lang="en-US" sz="2000" b="1" dirty="0" smtClean="0"/>
              <a:t>Fig. 1. Energy spectra of the sources of </a:t>
            </a:r>
          </a:p>
          <a:p>
            <a:r>
              <a:rPr lang="en-US" sz="2000" b="1" dirty="0" smtClean="0"/>
              <a:t>parent O</a:t>
            </a:r>
            <a:r>
              <a:rPr lang="en-US" sz="2000" b="1" baseline="-25000" dirty="0" smtClean="0"/>
              <a:t>2 </a:t>
            </a:r>
            <a:r>
              <a:rPr lang="en-US" sz="2000" b="1" dirty="0" smtClean="0"/>
              <a:t>molecules at the icy surface. The solid line (spectrum </a:t>
            </a:r>
            <a:r>
              <a:rPr lang="en-US" sz="2000" b="1" i="1" dirty="0" smtClean="0"/>
              <a:t>f</a:t>
            </a:r>
            <a:r>
              <a:rPr lang="en-US" sz="2000" b="1" i="1" baseline="-25000" dirty="0" smtClean="0"/>
              <a:t>1</a:t>
            </a:r>
            <a:r>
              <a:rPr lang="en-US" sz="2000" b="1" i="1" dirty="0" smtClean="0"/>
              <a:t>) corresponds</a:t>
            </a:r>
          </a:p>
          <a:p>
            <a:r>
              <a:rPr lang="en-US" sz="2000" b="1" i="1" dirty="0" smtClean="0"/>
              <a:t>to sputtering </a:t>
            </a:r>
            <a:r>
              <a:rPr lang="en-US" sz="2000" b="1" dirty="0" smtClean="0"/>
              <a:t>of the icy surface by high-energy </a:t>
            </a:r>
            <a:r>
              <a:rPr lang="en-US" sz="2000" b="1" dirty="0" err="1" smtClean="0"/>
              <a:t>magnetospheric</a:t>
            </a:r>
            <a:r>
              <a:rPr lang="en-US" sz="2000" b="1" dirty="0" smtClean="0"/>
              <a:t> ions (</a:t>
            </a:r>
            <a:r>
              <a:rPr lang="en-US" sz="2000" b="1" dirty="0" err="1" smtClean="0"/>
              <a:t>nonthermal</a:t>
            </a:r>
            <a:r>
              <a:rPr lang="en-US" sz="2000" b="1" dirty="0" smtClean="0"/>
              <a:t> source). The dashed line shows thermal sources </a:t>
            </a:r>
            <a:r>
              <a:rPr lang="en-US" sz="2000" b="1" i="1" dirty="0" smtClean="0"/>
              <a:t>f</a:t>
            </a:r>
            <a:r>
              <a:rPr lang="en-US" sz="2000" b="1" i="1" baseline="-25000" dirty="0" smtClean="0"/>
              <a:t>2</a:t>
            </a:r>
            <a:r>
              <a:rPr lang="en-US" sz="2000" b="1" i="1" dirty="0" smtClean="0"/>
              <a:t> such as photolysis, evaporation, and </a:t>
            </a:r>
            <a:r>
              <a:rPr lang="en-US" sz="2000" b="1" i="1" dirty="0" err="1" smtClean="0"/>
              <a:t>micrometeoritic</a:t>
            </a:r>
            <a:r>
              <a:rPr lang="en-US" sz="2000" b="1" i="1" dirty="0" smtClean="0"/>
              <a:t> impacts </a:t>
            </a:r>
            <a:r>
              <a:rPr lang="en-US" sz="2000" b="1" dirty="0" smtClean="0"/>
              <a:t>for the temperature </a:t>
            </a:r>
            <a:r>
              <a:rPr lang="en-US" sz="2000" b="1" i="1" dirty="0" err="1" smtClean="0"/>
              <a:t>kT</a:t>
            </a:r>
            <a:r>
              <a:rPr lang="en-US" sz="2000" b="1" i="1" dirty="0" smtClean="0"/>
              <a:t> = 0.0086 </a:t>
            </a:r>
            <a:r>
              <a:rPr lang="en-US" sz="2000" b="1" i="1" dirty="0" err="1" smtClean="0"/>
              <a:t>eV</a:t>
            </a:r>
            <a:r>
              <a:rPr lang="en-US" sz="2000" b="1" dirty="0" err="1" smtClean="0"/>
              <a:t>at</a:t>
            </a:r>
            <a:r>
              <a:rPr lang="en-US" sz="2000" b="1" dirty="0" smtClean="0"/>
              <a:t> </a:t>
            </a:r>
            <a:r>
              <a:rPr lang="en-US" sz="2000" b="1" dirty="0" err="1" smtClean="0"/>
              <a:t>Europa’s</a:t>
            </a:r>
            <a:r>
              <a:rPr lang="en-US" sz="2000" b="1" dirty="0" smtClean="0"/>
              <a:t> surface.</a:t>
            </a:r>
          </a:p>
          <a:p>
            <a:endParaRPr lang="ru-RU" sz="20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0"/>
            <a:ext cx="9144000" cy="666329"/>
          </a:xfrm>
          <a:prstGeom prst="rect">
            <a:avLst/>
          </a:prstGeom>
          <a:solidFill>
            <a:schemeClr val="bg1"/>
          </a:solidFill>
          <a:ln w="9525">
            <a:noFill/>
            <a:miter lim="800000"/>
            <a:headEnd/>
            <a:tailEnd/>
          </a:ln>
        </p:spPr>
        <p:txBody>
          <a:bodyPr lIns="92075" tIns="46038" rIns="92075" bIns="46038" anchor="b"/>
          <a:lstStyle/>
          <a:p>
            <a:pPr algn="ctr"/>
            <a:r>
              <a:rPr lang="en-US" sz="3200" b="1" dirty="0">
                <a:solidFill>
                  <a:schemeClr val="tx2"/>
                </a:solidFill>
              </a:rPr>
              <a:t>Upper boundary ~ 400</a:t>
            </a:r>
            <a:r>
              <a:rPr lang="en-US" sz="3200" b="1" dirty="0">
                <a:solidFill>
                  <a:schemeClr val="tx2"/>
                </a:solidFill>
                <a:cs typeface="Times New Roman" pitchFamily="18" charset="0"/>
              </a:rPr>
              <a:t>÷1000</a:t>
            </a:r>
            <a:r>
              <a:rPr lang="en-US" sz="3200" b="1" dirty="0">
                <a:solidFill>
                  <a:schemeClr val="tx2"/>
                </a:solidFill>
              </a:rPr>
              <a:t> km from the surface:</a:t>
            </a:r>
          </a:p>
        </p:txBody>
      </p:sp>
      <p:sp>
        <p:nvSpPr>
          <p:cNvPr id="26627" name="Text Box 3"/>
          <p:cNvSpPr txBox="1">
            <a:spLocks noChangeArrowheads="1"/>
          </p:cNvSpPr>
          <p:nvPr/>
        </p:nvSpPr>
        <p:spPr bwMode="auto">
          <a:xfrm>
            <a:off x="0" y="1412776"/>
            <a:ext cx="9144000" cy="4401205"/>
          </a:xfrm>
          <a:prstGeom prst="rect">
            <a:avLst/>
          </a:prstGeom>
          <a:solidFill>
            <a:schemeClr val="bg1"/>
          </a:solidFill>
          <a:ln w="9525">
            <a:noFill/>
            <a:miter lim="800000"/>
            <a:headEnd/>
            <a:tailEnd/>
          </a:ln>
        </p:spPr>
        <p:txBody>
          <a:bodyPr wrap="square">
            <a:spAutoFit/>
          </a:bodyPr>
          <a:lstStyle/>
          <a:p>
            <a:pPr marL="495300" indent="-495300"/>
            <a:r>
              <a:rPr lang="en-US" sz="2800" b="1" dirty="0">
                <a:solidFill>
                  <a:schemeClr val="tx2"/>
                </a:solidFill>
              </a:rPr>
              <a:t>(</a:t>
            </a:r>
            <a:r>
              <a:rPr lang="en-US" sz="2800" b="1" dirty="0" err="1">
                <a:solidFill>
                  <a:schemeClr val="tx2"/>
                </a:solidFill>
              </a:rPr>
              <a:t>i</a:t>
            </a:r>
            <a:r>
              <a:rPr lang="en-US" sz="2800" b="1" dirty="0">
                <a:solidFill>
                  <a:schemeClr val="tx2"/>
                </a:solidFill>
              </a:rPr>
              <a:t>)</a:t>
            </a:r>
            <a:r>
              <a:rPr lang="en-US" b="1" dirty="0">
                <a:solidFill>
                  <a:schemeClr val="tx2"/>
                </a:solidFill>
              </a:rPr>
              <a:t> </a:t>
            </a:r>
            <a:r>
              <a:rPr lang="en-US" sz="2800" b="1" dirty="0">
                <a:solidFill>
                  <a:schemeClr val="tx2"/>
                </a:solidFill>
              </a:rPr>
              <a:t>Influx F ~ 10</a:t>
            </a:r>
            <a:r>
              <a:rPr lang="en-US" sz="2800" b="1" baseline="30000" dirty="0">
                <a:solidFill>
                  <a:schemeClr val="tx2"/>
                </a:solidFill>
              </a:rPr>
              <a:t>8</a:t>
            </a:r>
            <a:r>
              <a:rPr lang="en-US" sz="2800" b="1" dirty="0">
                <a:solidFill>
                  <a:schemeClr val="tx2"/>
                </a:solidFill>
              </a:rPr>
              <a:t> - </a:t>
            </a:r>
            <a:r>
              <a:rPr lang="ru-RU" sz="2800" b="1" dirty="0">
                <a:solidFill>
                  <a:schemeClr val="tx2"/>
                </a:solidFill>
              </a:rPr>
              <a:t>10</a:t>
            </a:r>
            <a:r>
              <a:rPr lang="ru-RU" sz="2800" b="1" baseline="30000" dirty="0">
                <a:solidFill>
                  <a:schemeClr val="tx2"/>
                </a:solidFill>
              </a:rPr>
              <a:t>9</a:t>
            </a:r>
            <a:r>
              <a:rPr lang="ru-RU" sz="2800" b="1" dirty="0">
                <a:solidFill>
                  <a:schemeClr val="tx2"/>
                </a:solidFill>
              </a:rPr>
              <a:t> </a:t>
            </a:r>
            <a:r>
              <a:rPr lang="en-US" sz="2800" b="1" dirty="0" smtClean="0">
                <a:solidFill>
                  <a:schemeClr val="tx2"/>
                </a:solidFill>
              </a:rPr>
              <a:t>cm</a:t>
            </a:r>
            <a:r>
              <a:rPr lang="ru-RU" sz="2800" b="1" baseline="30000" dirty="0" smtClean="0">
                <a:solidFill>
                  <a:schemeClr val="tx2"/>
                </a:solidFill>
              </a:rPr>
              <a:t>-2</a:t>
            </a:r>
            <a:r>
              <a:rPr lang="ru-RU" sz="2800" b="1" dirty="0" smtClean="0">
                <a:solidFill>
                  <a:schemeClr val="tx2"/>
                </a:solidFill>
              </a:rPr>
              <a:t> </a:t>
            </a:r>
            <a:r>
              <a:rPr lang="en-US" sz="2800" b="1" dirty="0">
                <a:solidFill>
                  <a:schemeClr val="tx2"/>
                </a:solidFill>
              </a:rPr>
              <a:t>s</a:t>
            </a:r>
            <a:r>
              <a:rPr lang="ru-RU" sz="2800" b="1" baseline="30000" dirty="0">
                <a:solidFill>
                  <a:schemeClr val="tx2"/>
                </a:solidFill>
              </a:rPr>
              <a:t>-1</a:t>
            </a:r>
            <a:r>
              <a:rPr lang="en-US" sz="2800" dirty="0"/>
              <a:t> </a:t>
            </a:r>
            <a:r>
              <a:rPr lang="en-US" sz="2800" b="1" dirty="0">
                <a:solidFill>
                  <a:schemeClr val="tx2"/>
                </a:solidFill>
              </a:rPr>
              <a:t>of the magnetospheric ions with </a:t>
            </a:r>
            <a:r>
              <a:rPr lang="en-US" sz="2800" b="1" dirty="0" err="1" smtClean="0">
                <a:solidFill>
                  <a:schemeClr val="tx2"/>
                </a:solidFill>
              </a:rPr>
              <a:t>maxwellian</a:t>
            </a:r>
            <a:r>
              <a:rPr lang="en-US" sz="2800" b="1" dirty="0" smtClean="0">
                <a:solidFill>
                  <a:schemeClr val="tx2"/>
                </a:solidFill>
              </a:rPr>
              <a:t> or kappa-function </a:t>
            </a:r>
            <a:r>
              <a:rPr lang="en-US" sz="2800" b="1" dirty="0">
                <a:solidFill>
                  <a:schemeClr val="tx2"/>
                </a:solidFill>
              </a:rPr>
              <a:t>energy spectrum with characteristic energies </a:t>
            </a:r>
            <a:r>
              <a:rPr lang="ru-RU" sz="2800" b="1" dirty="0">
                <a:solidFill>
                  <a:schemeClr val="tx2"/>
                </a:solidFill>
              </a:rPr>
              <a:t>Е </a:t>
            </a:r>
            <a:r>
              <a:rPr lang="en-US" sz="2800" b="1" dirty="0">
                <a:solidFill>
                  <a:schemeClr val="tx2"/>
                </a:solidFill>
              </a:rPr>
              <a:t>~ 1 - 10 </a:t>
            </a:r>
            <a:r>
              <a:rPr lang="en-US" sz="2800" b="1" dirty="0" err="1">
                <a:solidFill>
                  <a:schemeClr val="tx2"/>
                </a:solidFill>
              </a:rPr>
              <a:t>keV</a:t>
            </a:r>
            <a:r>
              <a:rPr lang="ru-RU" sz="2800" b="1" dirty="0">
                <a:solidFill>
                  <a:schemeClr val="tx2"/>
                </a:solidFill>
              </a:rPr>
              <a:t> </a:t>
            </a:r>
            <a:r>
              <a:rPr lang="en-US" sz="2800" b="1" dirty="0">
                <a:solidFill>
                  <a:schemeClr val="tx2"/>
                </a:solidFill>
              </a:rPr>
              <a:t>(</a:t>
            </a:r>
            <a:r>
              <a:rPr lang="en-US" sz="2800" b="1" dirty="0" err="1">
                <a:solidFill>
                  <a:schemeClr val="tx2"/>
                </a:solidFill>
              </a:rPr>
              <a:t>Bagenal</a:t>
            </a:r>
            <a:r>
              <a:rPr lang="en-US" sz="2800" b="1" dirty="0">
                <a:solidFill>
                  <a:schemeClr val="tx2"/>
                </a:solidFill>
              </a:rPr>
              <a:t>, 1994);</a:t>
            </a:r>
          </a:p>
          <a:p>
            <a:pPr marL="495300" indent="-495300"/>
            <a:endParaRPr lang="en-US" sz="2800" b="1" dirty="0">
              <a:solidFill>
                <a:schemeClr val="tx2"/>
              </a:solidFill>
            </a:endParaRPr>
          </a:p>
          <a:p>
            <a:pPr marL="495300" indent="-495300"/>
            <a:r>
              <a:rPr lang="en-US" sz="2800" b="1" dirty="0">
                <a:solidFill>
                  <a:schemeClr val="tx2"/>
                </a:solidFill>
              </a:rPr>
              <a:t>(ii) Atmospheric sputtering is caused mainly by O</a:t>
            </a:r>
            <a:r>
              <a:rPr lang="en-US" sz="2800" b="1" baseline="30000" dirty="0">
                <a:solidFill>
                  <a:schemeClr val="tx2"/>
                </a:solidFill>
              </a:rPr>
              <a:t>+</a:t>
            </a:r>
            <a:r>
              <a:rPr lang="en-US" sz="2800" b="1" dirty="0">
                <a:solidFill>
                  <a:schemeClr val="tx2"/>
                </a:solidFill>
              </a:rPr>
              <a:t> ions</a:t>
            </a:r>
            <a:r>
              <a:rPr lang="en-US" sz="2800" b="1" dirty="0" smtClean="0">
                <a:solidFill>
                  <a:schemeClr val="tx2"/>
                </a:solidFill>
              </a:rPr>
              <a:t>;</a:t>
            </a:r>
          </a:p>
          <a:p>
            <a:pPr marL="495300" indent="-495300"/>
            <a:endParaRPr lang="en-US" sz="2800" b="1" dirty="0">
              <a:solidFill>
                <a:schemeClr val="tx2"/>
              </a:solidFill>
            </a:endParaRPr>
          </a:p>
          <a:p>
            <a:pPr marL="495300" indent="-495300"/>
            <a:r>
              <a:rPr lang="en-US" sz="2800" b="1" dirty="0">
                <a:solidFill>
                  <a:schemeClr val="tx2"/>
                </a:solidFill>
              </a:rPr>
              <a:t>(iii) Atmospheric particles which cross 400 km</a:t>
            </a:r>
            <a:r>
              <a:rPr lang="en-US" sz="2800" dirty="0"/>
              <a:t> </a:t>
            </a:r>
            <a:r>
              <a:rPr lang="en-US" sz="2800" b="1" dirty="0"/>
              <a:t>altitude</a:t>
            </a:r>
            <a:r>
              <a:rPr lang="en-US" sz="2800" dirty="0"/>
              <a:t> </a:t>
            </a:r>
            <a:r>
              <a:rPr lang="en-US" sz="2800" b="1" dirty="0">
                <a:solidFill>
                  <a:schemeClr val="tx2"/>
                </a:solidFill>
              </a:rPr>
              <a:t>with energies higher than  the escape energy enter the inner Jovian magnetosphere</a:t>
            </a:r>
            <a:r>
              <a:rPr lang="en-US" sz="2800" dirty="0">
                <a:solidFill>
                  <a:schemeClr val="tx2"/>
                </a:solidFill>
              </a:rPr>
              <a:t>.</a:t>
            </a:r>
            <a:endParaRPr lang="ru-RU" sz="2800" dirty="0">
              <a:solidFill>
                <a:schemeClr val="tx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44000" cy="766465"/>
          </a:xfrm>
          <a:prstGeom prst="rect">
            <a:avLst/>
          </a:prstGeom>
          <a:solidFill>
            <a:schemeClr val="bg1"/>
          </a:solidFill>
          <a:ln w="9525">
            <a:noFill/>
            <a:miter lim="800000"/>
            <a:headEnd/>
            <a:tailEnd/>
          </a:ln>
        </p:spPr>
        <p:txBody>
          <a:bodyPr lIns="92075" tIns="46038" rIns="92075" bIns="46038" anchor="b"/>
          <a:lstStyle/>
          <a:p>
            <a:pPr algn="ctr"/>
            <a:r>
              <a:rPr lang="en-US" sz="3200" b="1" dirty="0">
                <a:solidFill>
                  <a:schemeClr val="tx2"/>
                </a:solidFill>
              </a:rPr>
              <a:t>Atmospheric modeling</a:t>
            </a:r>
            <a:r>
              <a:rPr lang="ru-RU" sz="3200" b="1" dirty="0" smtClean="0">
                <a:solidFill>
                  <a:schemeClr val="tx2"/>
                </a:solidFill>
              </a:rPr>
              <a:t>:</a:t>
            </a:r>
            <a:r>
              <a:rPr lang="en-US" sz="3200" b="1" dirty="0" smtClean="0">
                <a:solidFill>
                  <a:schemeClr val="tx2"/>
                </a:solidFill>
              </a:rPr>
              <a:t> </a:t>
            </a:r>
            <a:r>
              <a:rPr lang="en-US" sz="3200" b="1" i="1" dirty="0" smtClean="0">
                <a:solidFill>
                  <a:schemeClr val="tx2"/>
                </a:solidFill>
              </a:rPr>
              <a:t>processes</a:t>
            </a:r>
            <a:endParaRPr lang="en-US" sz="3200" b="1" i="1" dirty="0">
              <a:solidFill>
                <a:schemeClr val="tx2"/>
              </a:solidFill>
            </a:endParaRPr>
          </a:p>
        </p:txBody>
      </p:sp>
      <p:sp>
        <p:nvSpPr>
          <p:cNvPr id="27651" name="Rectangle 3"/>
          <p:cNvSpPr>
            <a:spLocks noChangeArrowheads="1"/>
          </p:cNvSpPr>
          <p:nvPr/>
        </p:nvSpPr>
        <p:spPr bwMode="auto">
          <a:xfrm>
            <a:off x="0" y="764704"/>
            <a:ext cx="9144000" cy="5539978"/>
          </a:xfrm>
          <a:prstGeom prst="rect">
            <a:avLst/>
          </a:prstGeom>
          <a:solidFill>
            <a:schemeClr val="bg1"/>
          </a:solidFill>
          <a:ln w="12700">
            <a:noFill/>
            <a:miter lim="800000"/>
            <a:headEnd type="none" w="sm" len="sm"/>
            <a:tailEnd type="none" w="sm" len="sm"/>
          </a:ln>
        </p:spPr>
        <p:txBody>
          <a:bodyPr wrap="square">
            <a:spAutoFit/>
          </a:bodyPr>
          <a:lstStyle/>
          <a:p>
            <a:pPr>
              <a:spcBef>
                <a:spcPct val="50000"/>
              </a:spcBef>
              <a:buFontTx/>
              <a:buChar char="•"/>
            </a:pPr>
            <a:r>
              <a:rPr lang="en-US" sz="2800" b="1" dirty="0" smtClean="0">
                <a:cs typeface="Times New Roman" pitchFamily="18" charset="0"/>
              </a:rPr>
              <a:t>Photolysis: </a:t>
            </a:r>
            <a:r>
              <a:rPr lang="en-US" b="1" dirty="0" smtClean="0">
                <a:cs typeface="Times New Roman" pitchFamily="18" charset="0"/>
              </a:rPr>
              <a:t> </a:t>
            </a:r>
            <a:r>
              <a:rPr lang="en-US" sz="2200" b="1" dirty="0" smtClean="0">
                <a:cs typeface="Times New Roman" pitchFamily="18" charset="0"/>
              </a:rPr>
              <a:t>Ionization, d</a:t>
            </a:r>
            <a:r>
              <a:rPr lang="en-US" sz="2200" b="1" dirty="0" smtClean="0"/>
              <a:t>issociation and dis. ionization </a:t>
            </a:r>
            <a:r>
              <a:rPr lang="en-US" sz="2200" b="1" dirty="0" smtClean="0">
                <a:solidFill>
                  <a:schemeClr val="tx2"/>
                </a:solidFill>
              </a:rPr>
              <a:t>by solar UV radiation and photo- and plasma electrons: </a:t>
            </a:r>
            <a:r>
              <a:rPr lang="en-US" sz="2200" b="1" i="1" dirty="0" smtClean="0">
                <a:solidFill>
                  <a:schemeClr val="tx2"/>
                </a:solidFill>
              </a:rPr>
              <a:t>dissociation </a:t>
            </a:r>
            <a:r>
              <a:rPr lang="en-US" sz="2200" b="1" i="1" dirty="0" smtClean="0">
                <a:cs typeface="Times New Roman" pitchFamily="18" charset="0"/>
              </a:rPr>
              <a:t>and dissociative ionization </a:t>
            </a:r>
            <a:r>
              <a:rPr lang="en-US" sz="2200" b="1" i="1" dirty="0" smtClean="0">
                <a:solidFill>
                  <a:schemeClr val="tx2"/>
                </a:solidFill>
              </a:rPr>
              <a:t>products are formed with an excess of the kinetic energy.</a:t>
            </a:r>
            <a:endParaRPr lang="en-US" sz="2200" b="1" i="1" dirty="0" smtClean="0"/>
          </a:p>
          <a:p>
            <a:pPr>
              <a:spcBef>
                <a:spcPct val="50000"/>
              </a:spcBef>
              <a:buFontTx/>
              <a:buChar char="•"/>
            </a:pPr>
            <a:r>
              <a:rPr lang="en-US" sz="2800" b="1" dirty="0" smtClean="0"/>
              <a:t>Atmospheric sputtering: </a:t>
            </a:r>
            <a:r>
              <a:rPr lang="en-US" sz="2200" b="1" dirty="0" smtClean="0"/>
              <a:t>Momentum transfer, dissociation, ionization, and charge transfer in collisions with </a:t>
            </a:r>
            <a:r>
              <a:rPr lang="en-US" sz="2200" b="1" dirty="0" err="1" smtClean="0"/>
              <a:t>magnetospheric</a:t>
            </a:r>
            <a:r>
              <a:rPr lang="en-US" sz="2200" b="1" dirty="0" smtClean="0"/>
              <a:t> ions</a:t>
            </a:r>
            <a:r>
              <a:rPr lang="en-US" sz="2200" b="1" dirty="0" smtClean="0">
                <a:cs typeface="Times New Roman" pitchFamily="18" charset="0"/>
              </a:rPr>
              <a:t>: </a:t>
            </a:r>
            <a:r>
              <a:rPr lang="en-US" sz="2200" b="1" i="1" dirty="0" smtClean="0">
                <a:cs typeface="Times New Roman" pitchFamily="18" charset="0"/>
              </a:rPr>
              <a:t>dissociation and dissociative ionization products are</a:t>
            </a:r>
            <a:r>
              <a:rPr lang="en-US" sz="2200" b="1" i="1" dirty="0" smtClean="0">
                <a:solidFill>
                  <a:schemeClr val="tx2"/>
                </a:solidFill>
              </a:rPr>
              <a:t> formed with an excess of the kinetic energy.</a:t>
            </a:r>
          </a:p>
          <a:p>
            <a:pPr marL="457200" indent="-457200">
              <a:spcBef>
                <a:spcPct val="50000"/>
              </a:spcBef>
              <a:buFont typeface="Arial" pitchFamily="34" charset="0"/>
              <a:buChar char="•"/>
            </a:pPr>
            <a:r>
              <a:rPr lang="en-US" sz="2800" b="1" dirty="0" smtClean="0">
                <a:solidFill>
                  <a:schemeClr val="tx2"/>
                </a:solidFill>
              </a:rPr>
              <a:t>In the system under study there are:</a:t>
            </a:r>
          </a:p>
          <a:p>
            <a:pPr>
              <a:spcBef>
                <a:spcPct val="50000"/>
              </a:spcBef>
              <a:buFontTx/>
              <a:buChar char="-"/>
            </a:pPr>
            <a:r>
              <a:rPr lang="en-US" sz="2200" b="1" dirty="0" smtClean="0">
                <a:solidFill>
                  <a:srgbClr val="FF0000"/>
                </a:solidFill>
              </a:rPr>
              <a:t>non-thermal source at surface</a:t>
            </a:r>
            <a:r>
              <a:rPr lang="en-US" sz="2200" b="1" dirty="0" smtClean="0">
                <a:solidFill>
                  <a:schemeClr val="tx2"/>
                </a:solidFill>
              </a:rPr>
              <a:t>;</a:t>
            </a:r>
          </a:p>
          <a:p>
            <a:pPr>
              <a:spcBef>
                <a:spcPct val="50000"/>
              </a:spcBef>
              <a:buFontTx/>
              <a:buChar char="-"/>
            </a:pPr>
            <a:r>
              <a:rPr lang="en-US" sz="2200" b="1" dirty="0" smtClean="0">
                <a:solidFill>
                  <a:schemeClr val="tx2"/>
                </a:solidFill>
              </a:rPr>
              <a:t> </a:t>
            </a:r>
            <a:r>
              <a:rPr lang="en-US" sz="2200" b="1" dirty="0" smtClean="0">
                <a:solidFill>
                  <a:srgbClr val="FF0000"/>
                </a:solidFill>
              </a:rPr>
              <a:t>space-distributed non-thermal source</a:t>
            </a:r>
            <a:r>
              <a:rPr lang="en-US" sz="2200" b="1" dirty="0" smtClean="0">
                <a:solidFill>
                  <a:schemeClr val="tx2"/>
                </a:solidFill>
              </a:rPr>
              <a:t> due to photolysis and atmospheric sputtering.</a:t>
            </a:r>
          </a:p>
          <a:p>
            <a:pPr>
              <a:spcBef>
                <a:spcPct val="50000"/>
              </a:spcBef>
              <a:buFontTx/>
              <a:buChar char="-"/>
            </a:pPr>
            <a:r>
              <a:rPr lang="en-US" sz="2200" b="1" dirty="0" smtClean="0">
                <a:solidFill>
                  <a:schemeClr val="tx2"/>
                </a:solidFill>
              </a:rPr>
              <a:t>These sources result in the production of </a:t>
            </a:r>
            <a:r>
              <a:rPr lang="en-US" sz="2200" b="1" dirty="0" err="1" smtClean="0">
                <a:solidFill>
                  <a:schemeClr val="tx2"/>
                </a:solidFill>
              </a:rPr>
              <a:t>suprathermals</a:t>
            </a:r>
            <a:r>
              <a:rPr lang="en-US" sz="2200" b="1" dirty="0" smtClean="0">
                <a:solidFill>
                  <a:schemeClr val="tx2"/>
                </a:solidFill>
              </a:rPr>
              <a:t>!</a:t>
            </a:r>
            <a:endParaRPr lang="en-US" sz="22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8" descr="Fig_maxwell1"/>
          <p:cNvPicPr>
            <a:picLocks noChangeArrowheads="1"/>
          </p:cNvPicPr>
          <p:nvPr/>
        </p:nvPicPr>
        <p:blipFill>
          <a:blip r:embed="rId3" cstate="print"/>
          <a:srcRect/>
          <a:stretch>
            <a:fillRect/>
          </a:stretch>
        </p:blipFill>
        <p:spPr bwMode="auto">
          <a:xfrm>
            <a:off x="4562475" y="2564904"/>
            <a:ext cx="4581525" cy="3352800"/>
          </a:xfrm>
          <a:prstGeom prst="rect">
            <a:avLst/>
          </a:prstGeom>
          <a:solidFill>
            <a:schemeClr val="bg1"/>
          </a:solidFill>
          <a:ln w="9525">
            <a:noFill/>
            <a:miter lim="800000"/>
            <a:headEnd/>
            <a:tailEnd/>
          </a:ln>
        </p:spPr>
      </p:pic>
      <p:pic>
        <p:nvPicPr>
          <p:cNvPr id="12291" name="Picture 7" descr="Fig_maxwell0"/>
          <p:cNvPicPr>
            <a:picLocks noChangeAspect="1" noChangeArrowheads="1"/>
          </p:cNvPicPr>
          <p:nvPr/>
        </p:nvPicPr>
        <p:blipFill>
          <a:blip r:embed="rId4" cstate="print"/>
          <a:srcRect/>
          <a:stretch>
            <a:fillRect/>
          </a:stretch>
        </p:blipFill>
        <p:spPr bwMode="auto">
          <a:xfrm>
            <a:off x="0" y="2420888"/>
            <a:ext cx="4581525" cy="3429000"/>
          </a:xfrm>
          <a:prstGeom prst="rect">
            <a:avLst/>
          </a:prstGeom>
          <a:solidFill>
            <a:schemeClr val="bg1"/>
          </a:solidFill>
          <a:ln w="9525">
            <a:noFill/>
            <a:miter lim="800000"/>
            <a:headEnd/>
            <a:tailEnd/>
          </a:ln>
        </p:spPr>
      </p:pic>
      <p:sp>
        <p:nvSpPr>
          <p:cNvPr id="12292" name="Rectangle 2"/>
          <p:cNvSpPr>
            <a:spLocks noGrp="1" noChangeArrowheads="1"/>
          </p:cNvSpPr>
          <p:nvPr>
            <p:ph type="title"/>
          </p:nvPr>
        </p:nvSpPr>
        <p:spPr>
          <a:xfrm>
            <a:off x="0" y="0"/>
            <a:ext cx="9144000" cy="762000"/>
          </a:xfrm>
          <a:solidFill>
            <a:schemeClr val="bg1"/>
          </a:solidFill>
        </p:spPr>
        <p:txBody>
          <a:bodyPr anchor="ctr"/>
          <a:lstStyle/>
          <a:p>
            <a:pPr algn="ctr" eaLnBrk="1" hangingPunct="1"/>
            <a:r>
              <a:rPr lang="fr-FR" b="1" i="0" dirty="0" smtClean="0">
                <a:solidFill>
                  <a:schemeClr val="tx1"/>
                </a:solidFill>
              </a:rPr>
              <a:t>Hot or suprathermal atoms</a:t>
            </a:r>
            <a:endParaRPr lang="en-US" b="1" i="0" dirty="0" smtClean="0">
              <a:solidFill>
                <a:schemeClr val="tx1"/>
              </a:solidFill>
            </a:endParaRPr>
          </a:p>
        </p:txBody>
      </p:sp>
      <p:sp>
        <p:nvSpPr>
          <p:cNvPr id="12293" name="Rectangle 3"/>
          <p:cNvSpPr>
            <a:spLocks noGrp="1" noChangeArrowheads="1"/>
          </p:cNvSpPr>
          <p:nvPr>
            <p:ph type="body" idx="1"/>
          </p:nvPr>
        </p:nvSpPr>
        <p:spPr>
          <a:xfrm>
            <a:off x="0" y="838200"/>
            <a:ext cx="9144000" cy="1294656"/>
          </a:xfrm>
          <a:solidFill>
            <a:schemeClr val="bg1"/>
          </a:solidFill>
        </p:spPr>
        <p:txBody>
          <a:bodyPr/>
          <a:lstStyle/>
          <a:p>
            <a:pPr eaLnBrk="1" hangingPunct="1">
              <a:buFontTx/>
              <a:buNone/>
            </a:pPr>
            <a:r>
              <a:rPr lang="fr-FR" sz="2400" b="1" dirty="0" smtClean="0"/>
              <a:t>Suprathermal atoms are formally defined as atoms with kinetic</a:t>
            </a:r>
          </a:p>
          <a:p>
            <a:pPr eaLnBrk="1" hangingPunct="1">
              <a:buFontTx/>
              <a:buNone/>
            </a:pPr>
            <a:r>
              <a:rPr lang="fr-FR" sz="2400" b="1" dirty="0" smtClean="0"/>
              <a:t>energies E &gt; 5 –10 kT – mean thermal energy of surrounding gas</a:t>
            </a:r>
          </a:p>
          <a:p>
            <a:pPr eaLnBrk="1" hangingPunct="1">
              <a:buFontTx/>
              <a:buNone/>
            </a:pPr>
            <a:r>
              <a:rPr lang="fr-FR" sz="2400" b="1" dirty="0" smtClean="0"/>
              <a:t> and they always are present in the atmospheric gas. </a:t>
            </a:r>
          </a:p>
          <a:p>
            <a:pPr eaLnBrk="1" hangingPunct="1">
              <a:buFontTx/>
              <a:buNone/>
            </a:pPr>
            <a:endParaRPr lang="fr-FR" sz="2400" b="1" dirty="0" smtClean="0"/>
          </a:p>
          <a:p>
            <a:pPr eaLnBrk="1" hangingPunct="1">
              <a:buFontTx/>
              <a:buNone/>
            </a:pPr>
            <a:r>
              <a:rPr lang="fr-FR" sz="2400" b="1" dirty="0" smtClean="0"/>
              <a:t> </a:t>
            </a:r>
          </a:p>
        </p:txBody>
      </p:sp>
      <p:sp>
        <p:nvSpPr>
          <p:cNvPr id="12294" name="Text Box 9"/>
          <p:cNvSpPr txBox="1">
            <a:spLocks noChangeArrowheads="1"/>
          </p:cNvSpPr>
          <p:nvPr/>
        </p:nvSpPr>
        <p:spPr bwMode="auto">
          <a:xfrm>
            <a:off x="611560" y="2276872"/>
            <a:ext cx="3419872" cy="461665"/>
          </a:xfrm>
          <a:prstGeom prst="rect">
            <a:avLst/>
          </a:prstGeom>
          <a:solidFill>
            <a:schemeClr val="bg1"/>
          </a:solidFill>
          <a:ln w="12700">
            <a:noFill/>
            <a:miter lim="800000"/>
            <a:headEnd type="none" w="sm" len="sm"/>
            <a:tailEnd type="none" w="sm" len="sm"/>
          </a:ln>
        </p:spPr>
        <p:txBody>
          <a:bodyPr wrap="square">
            <a:spAutoFit/>
          </a:bodyPr>
          <a:lstStyle/>
          <a:p>
            <a:r>
              <a:rPr lang="en-GB" sz="2400" b="1" u="none" dirty="0"/>
              <a:t>Thermal processes</a:t>
            </a:r>
            <a:endParaRPr lang="ru-RU" sz="2400" b="1" u="none" dirty="0"/>
          </a:p>
        </p:txBody>
      </p:sp>
      <p:sp>
        <p:nvSpPr>
          <p:cNvPr id="12295" name="Text Box 6"/>
          <p:cNvSpPr txBox="1">
            <a:spLocks noChangeArrowheads="1"/>
          </p:cNvSpPr>
          <p:nvPr/>
        </p:nvSpPr>
        <p:spPr bwMode="auto">
          <a:xfrm>
            <a:off x="1691680" y="5780782"/>
            <a:ext cx="7452320" cy="1077218"/>
          </a:xfrm>
          <a:prstGeom prst="rect">
            <a:avLst/>
          </a:prstGeom>
          <a:solidFill>
            <a:schemeClr val="bg1"/>
          </a:solidFill>
          <a:ln w="12700">
            <a:noFill/>
            <a:miter lim="800000"/>
            <a:headEnd type="none" w="sm" len="sm"/>
            <a:tailEnd type="none" w="sm" len="sm"/>
          </a:ln>
        </p:spPr>
        <p:txBody>
          <a:bodyPr wrap="square">
            <a:spAutoFit/>
          </a:bodyPr>
          <a:lstStyle/>
          <a:p>
            <a:r>
              <a:rPr lang="en-GB" sz="2400" b="1" u="none" dirty="0" smtClean="0"/>
              <a:t>Non-thermal </a:t>
            </a:r>
            <a:r>
              <a:rPr lang="en-GB" sz="2400" b="1" u="none" dirty="0"/>
              <a:t>processes –  </a:t>
            </a:r>
            <a:r>
              <a:rPr lang="en-GB" sz="2000" b="1" u="none" dirty="0"/>
              <a:t>induced by the stellar / solar  energy deposition and </a:t>
            </a:r>
            <a:r>
              <a:rPr lang="en-GB" sz="2000" b="1" u="none" dirty="0" err="1"/>
              <a:t>suprathermals</a:t>
            </a:r>
            <a:r>
              <a:rPr lang="en-GB" sz="2000" b="1" u="none" dirty="0"/>
              <a:t> are important for: (a) atmospheric chemistry; (b) - UV emissions; (c) - atmospheric loss.</a:t>
            </a:r>
            <a:endParaRPr lang="ru-RU" sz="2000" b="1" u="none" dirty="0"/>
          </a:p>
        </p:txBody>
      </p:sp>
      <p:sp>
        <p:nvSpPr>
          <p:cNvPr id="8" name="Text Box 6"/>
          <p:cNvSpPr txBox="1">
            <a:spLocks noChangeArrowheads="1"/>
          </p:cNvSpPr>
          <p:nvPr/>
        </p:nvSpPr>
        <p:spPr bwMode="auto">
          <a:xfrm>
            <a:off x="4932040" y="2276872"/>
            <a:ext cx="4024064" cy="461665"/>
          </a:xfrm>
          <a:prstGeom prst="rect">
            <a:avLst/>
          </a:prstGeom>
          <a:solidFill>
            <a:schemeClr val="bg1"/>
          </a:solidFill>
          <a:ln w="12700">
            <a:noFill/>
            <a:miter lim="800000"/>
            <a:headEnd type="none" w="sm" len="sm"/>
            <a:tailEnd type="none" w="sm" len="sm"/>
          </a:ln>
        </p:spPr>
        <p:txBody>
          <a:bodyPr wrap="square">
            <a:spAutoFit/>
          </a:bodyPr>
          <a:lstStyle/>
          <a:p>
            <a:r>
              <a:rPr lang="en-GB" sz="2400" b="1" u="none" dirty="0" smtClean="0"/>
              <a:t>Non-thermal processes</a:t>
            </a:r>
            <a:endParaRPr lang="ru-RU" sz="2000" b="1" u="non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0" y="0"/>
            <a:ext cx="9144000" cy="1212850"/>
          </a:xfrm>
          <a:prstGeom prst="rect">
            <a:avLst/>
          </a:prstGeom>
          <a:solidFill>
            <a:schemeClr val="bg1"/>
          </a:solidFill>
          <a:ln w="9525">
            <a:noFill/>
            <a:miter lim="800000"/>
            <a:headEnd/>
            <a:tailEnd/>
          </a:ln>
        </p:spPr>
        <p:txBody>
          <a:bodyPr lIns="92075" tIns="46038" rIns="92075" bIns="46038" anchor="b"/>
          <a:lstStyle/>
          <a:p>
            <a:pPr algn="ctr"/>
            <a:r>
              <a:rPr lang="en-US" sz="3600" b="1" dirty="0">
                <a:solidFill>
                  <a:schemeClr val="tx2"/>
                </a:solidFill>
              </a:rPr>
              <a:t>Kinetic description: </a:t>
            </a:r>
            <a:r>
              <a:rPr lang="en-US" sz="3600" i="1" dirty="0">
                <a:solidFill>
                  <a:schemeClr val="tx2"/>
                </a:solidFill>
              </a:rPr>
              <a:t>system of the Boltzmann kinetic equations with source terms</a:t>
            </a:r>
            <a:endParaRPr lang="ru-RU" i="1" dirty="0">
              <a:solidFill>
                <a:schemeClr val="tx2"/>
              </a:solidFill>
            </a:endParaRPr>
          </a:p>
        </p:txBody>
      </p:sp>
      <p:graphicFrame>
        <p:nvGraphicFramePr>
          <p:cNvPr id="5122" name="Object 3"/>
          <p:cNvGraphicFramePr>
            <a:graphicFrameLocks noChangeAspect="1"/>
          </p:cNvGraphicFramePr>
          <p:nvPr/>
        </p:nvGraphicFramePr>
        <p:xfrm>
          <a:off x="0" y="1196752"/>
          <a:ext cx="7200478" cy="2952328"/>
        </p:xfrm>
        <a:graphic>
          <a:graphicData uri="http://schemas.openxmlformats.org/presentationml/2006/ole">
            <p:oleObj spid="_x0000_s5122" name="Equation" r:id="rId3" imgW="3136680" imgH="1371600" progId="Equation.DSMT4">
              <p:embed/>
            </p:oleObj>
          </a:graphicData>
        </a:graphic>
      </p:graphicFrame>
      <p:sp>
        <p:nvSpPr>
          <p:cNvPr id="5124" name="Text Box 4"/>
          <p:cNvSpPr txBox="1">
            <a:spLocks noChangeArrowheads="1"/>
          </p:cNvSpPr>
          <p:nvPr/>
        </p:nvSpPr>
        <p:spPr bwMode="auto">
          <a:xfrm>
            <a:off x="0" y="4303455"/>
            <a:ext cx="9144000" cy="2923877"/>
          </a:xfrm>
          <a:prstGeom prst="rect">
            <a:avLst/>
          </a:prstGeom>
          <a:solidFill>
            <a:schemeClr val="bg1"/>
          </a:solidFill>
          <a:ln w="12700">
            <a:noFill/>
            <a:miter lim="800000"/>
            <a:headEnd type="none" w="sm" len="sm"/>
            <a:tailEnd type="none" w="sm" len="sm"/>
          </a:ln>
        </p:spPr>
        <p:txBody>
          <a:bodyPr wrap="square">
            <a:spAutoFit/>
          </a:bodyPr>
          <a:lstStyle/>
          <a:p>
            <a:r>
              <a:rPr lang="en-US" b="1" i="1" dirty="0" err="1"/>
              <a:t>Q</a:t>
            </a:r>
            <a:r>
              <a:rPr lang="en-US" b="1" i="1" baseline="-25000" dirty="0" err="1"/>
              <a:t>i</a:t>
            </a:r>
            <a:r>
              <a:rPr lang="en-US" b="1" i="1" baseline="30000" dirty="0" err="1"/>
              <a:t>hot</a:t>
            </a:r>
            <a:r>
              <a:rPr lang="en-US" b="1" baseline="30000" dirty="0"/>
              <a:t> </a:t>
            </a:r>
            <a:r>
              <a:rPr lang="en-US" dirty="0"/>
              <a:t>– </a:t>
            </a:r>
            <a:r>
              <a:rPr lang="en-US" b="1" dirty="0">
                <a:solidFill>
                  <a:srgbClr val="C00000"/>
                </a:solidFill>
              </a:rPr>
              <a:t>photochemical </a:t>
            </a:r>
            <a:r>
              <a:rPr lang="en-US" b="1" dirty="0" smtClean="0">
                <a:solidFill>
                  <a:srgbClr val="C00000"/>
                </a:solidFill>
              </a:rPr>
              <a:t>sources of the dissociation products with excess kinetic energies, </a:t>
            </a:r>
            <a:r>
              <a:rPr lang="en-US" b="1" i="1" dirty="0">
                <a:solidFill>
                  <a:srgbClr val="C00000"/>
                </a:solidFill>
              </a:rPr>
              <a:t>(</a:t>
            </a:r>
            <a:r>
              <a:rPr lang="en-US" b="1" i="1" dirty="0" err="1">
                <a:solidFill>
                  <a:srgbClr val="C00000"/>
                </a:solidFill>
              </a:rPr>
              <a:t>i</a:t>
            </a:r>
            <a:r>
              <a:rPr lang="en-US" b="1" i="1" dirty="0">
                <a:solidFill>
                  <a:srgbClr val="C00000"/>
                </a:solidFill>
              </a:rPr>
              <a:t>=O,OH)</a:t>
            </a:r>
            <a:r>
              <a:rPr lang="en-US" b="1" dirty="0">
                <a:solidFill>
                  <a:srgbClr val="C00000"/>
                </a:solidFill>
              </a:rPr>
              <a:t>;</a:t>
            </a:r>
          </a:p>
          <a:p>
            <a:r>
              <a:rPr lang="en-US" b="1" i="1" dirty="0" err="1"/>
              <a:t>L</a:t>
            </a:r>
            <a:r>
              <a:rPr lang="en-US" b="1" i="1" baseline="-25000" dirty="0" err="1"/>
              <a:t>i</a:t>
            </a:r>
            <a:r>
              <a:rPr lang="en-US" b="1" i="1" baseline="30000" dirty="0" err="1"/>
              <a:t>photo</a:t>
            </a:r>
            <a:r>
              <a:rPr lang="en-US" b="1" dirty="0"/>
              <a:t> – photochemical loss terms, </a:t>
            </a:r>
            <a:r>
              <a:rPr lang="en-US" b="1" i="1" dirty="0"/>
              <a:t>(</a:t>
            </a:r>
            <a:r>
              <a:rPr lang="en-US" b="1" i="1" dirty="0" err="1"/>
              <a:t>i</a:t>
            </a:r>
            <a:r>
              <a:rPr lang="en-US" b="1" i="1" dirty="0"/>
              <a:t>=O,OH,H</a:t>
            </a:r>
            <a:r>
              <a:rPr lang="en-US" b="1" i="1" baseline="-25000" dirty="0"/>
              <a:t>2</a:t>
            </a:r>
            <a:r>
              <a:rPr lang="en-US" b="1" i="1" dirty="0"/>
              <a:t>O,O</a:t>
            </a:r>
            <a:r>
              <a:rPr lang="en-US" b="1" i="1" baseline="-25000" dirty="0"/>
              <a:t>2</a:t>
            </a:r>
            <a:r>
              <a:rPr lang="en-US" b="1" i="1" dirty="0"/>
              <a:t>)</a:t>
            </a:r>
            <a:r>
              <a:rPr lang="en-US" b="1" dirty="0"/>
              <a:t>;</a:t>
            </a:r>
          </a:p>
          <a:p>
            <a:r>
              <a:rPr lang="en-US" b="1" dirty="0"/>
              <a:t>J</a:t>
            </a:r>
            <a:r>
              <a:rPr lang="en-US" b="1" baseline="-25000" dirty="0">
                <a:sym typeface="Math A" pitchFamily="18" charset="2"/>
              </a:rPr>
              <a:t></a:t>
            </a:r>
            <a:r>
              <a:rPr lang="en-US" b="1" dirty="0">
                <a:sym typeface="Math A" pitchFamily="18" charset="2"/>
              </a:rPr>
              <a:t> - </a:t>
            </a:r>
            <a:r>
              <a:rPr lang="en-US" b="1" dirty="0">
                <a:solidFill>
                  <a:srgbClr val="CC0000"/>
                </a:solidFill>
                <a:sym typeface="Math A" pitchFamily="18" charset="2"/>
              </a:rPr>
              <a:t>collisional terms for momentum transfer and </a:t>
            </a:r>
            <a:r>
              <a:rPr lang="en-US" b="1" dirty="0" smtClean="0">
                <a:solidFill>
                  <a:srgbClr val="CC0000"/>
                </a:solidFill>
                <a:sym typeface="Math A" pitchFamily="18" charset="2"/>
              </a:rPr>
              <a:t>dissociation  </a:t>
            </a:r>
            <a:r>
              <a:rPr lang="en-US" b="1" dirty="0">
                <a:solidFill>
                  <a:srgbClr val="CC0000"/>
                </a:solidFill>
                <a:sym typeface="Math A" pitchFamily="18" charset="2"/>
              </a:rPr>
              <a:t>collisions between atmospheric particles and plasma</a:t>
            </a:r>
            <a:r>
              <a:rPr lang="en-US" b="1" dirty="0" smtClean="0">
                <a:solidFill>
                  <a:srgbClr val="CC0000"/>
                </a:solidFill>
                <a:sym typeface="Math A" pitchFamily="18" charset="2"/>
              </a:rPr>
              <a:t>.</a:t>
            </a:r>
          </a:p>
          <a:p>
            <a:r>
              <a:rPr lang="en-US" b="1" dirty="0" smtClean="0">
                <a:sym typeface="Math A" pitchFamily="18" charset="2"/>
              </a:rPr>
              <a:t>Efficient </a:t>
            </a:r>
            <a:r>
              <a:rPr lang="en-US" b="1" dirty="0" err="1" smtClean="0">
                <a:sym typeface="Math A" pitchFamily="18" charset="2"/>
              </a:rPr>
              <a:t>numerics</a:t>
            </a:r>
            <a:r>
              <a:rPr lang="en-US" b="1" dirty="0" smtClean="0">
                <a:sym typeface="Math A" pitchFamily="18" charset="2"/>
              </a:rPr>
              <a:t> – kinetic Monte Carlo method!</a:t>
            </a:r>
            <a:endParaRPr lang="en-US" b="1" dirty="0">
              <a:sym typeface="Math A" pitchFamily="18" charset="2"/>
            </a:endParaRPr>
          </a:p>
          <a:p>
            <a:endParaRPr lang="en-US" b="1" dirty="0">
              <a:sym typeface="Math A" pitchFamily="18" charset="2"/>
            </a:endParaRPr>
          </a:p>
          <a:p>
            <a:endParaRPr lang="en-US" b="1" baseline="30000" dirty="0"/>
          </a:p>
        </p:txBody>
      </p:sp>
      <p:pic>
        <p:nvPicPr>
          <p:cNvPr id="5" name="Picture 0" descr="Fig_maxwell1"/>
          <p:cNvPicPr>
            <a:picLocks noChangeAspect="1" noChangeArrowheads="1"/>
          </p:cNvPicPr>
          <p:nvPr/>
        </p:nvPicPr>
        <p:blipFill>
          <a:blip r:embed="rId4" cstate="print"/>
          <a:srcRect/>
          <a:stretch>
            <a:fillRect/>
          </a:stretch>
        </p:blipFill>
        <p:spPr bwMode="auto">
          <a:xfrm>
            <a:off x="7066806" y="2060848"/>
            <a:ext cx="2077194" cy="2077194"/>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0"/>
            <a:ext cx="9144000" cy="693440"/>
          </a:xfrm>
          <a:prstGeom prst="rect">
            <a:avLst/>
          </a:prstGeom>
          <a:solidFill>
            <a:schemeClr val="bg1"/>
          </a:solidFill>
          <a:ln w="9525">
            <a:noFill/>
            <a:miter lim="800000"/>
            <a:headEnd/>
            <a:tailEnd/>
          </a:ln>
        </p:spPr>
        <p:txBody>
          <a:bodyPr lIns="92075" tIns="46038" rIns="92075" bIns="46038" anchor="b"/>
          <a:lstStyle/>
          <a:p>
            <a:pPr algn="ctr"/>
            <a:r>
              <a:rPr lang="en-US" sz="4400" b="1" dirty="0">
                <a:solidFill>
                  <a:schemeClr val="tx2"/>
                </a:solidFill>
              </a:rPr>
              <a:t>Atmospheric modeling</a:t>
            </a:r>
            <a:r>
              <a:rPr lang="ru-RU" sz="4400" b="1" dirty="0">
                <a:solidFill>
                  <a:schemeClr val="tx2"/>
                </a:solidFill>
              </a:rPr>
              <a:t>:</a:t>
            </a:r>
            <a:endParaRPr lang="en-US" sz="4400" b="1" dirty="0">
              <a:solidFill>
                <a:schemeClr val="tx2"/>
              </a:solidFill>
            </a:endParaRPr>
          </a:p>
        </p:txBody>
      </p:sp>
      <p:sp>
        <p:nvSpPr>
          <p:cNvPr id="28675" name="Rectangle 3"/>
          <p:cNvSpPr>
            <a:spLocks noChangeArrowheads="1"/>
          </p:cNvSpPr>
          <p:nvPr/>
        </p:nvSpPr>
        <p:spPr bwMode="auto">
          <a:xfrm>
            <a:off x="0" y="692696"/>
            <a:ext cx="9144000" cy="5816977"/>
          </a:xfrm>
          <a:prstGeom prst="rect">
            <a:avLst/>
          </a:prstGeom>
          <a:solidFill>
            <a:schemeClr val="bg1"/>
          </a:solidFill>
          <a:ln w="12700">
            <a:noFill/>
            <a:miter lim="800000"/>
            <a:headEnd type="none" w="sm" len="sm"/>
            <a:tailEnd type="none" w="sm" len="sm"/>
          </a:ln>
        </p:spPr>
        <p:txBody>
          <a:bodyPr wrap="square">
            <a:spAutoFit/>
          </a:bodyPr>
          <a:lstStyle/>
          <a:p>
            <a:pPr>
              <a:spcBef>
                <a:spcPct val="50000"/>
              </a:spcBef>
              <a:buFontTx/>
              <a:buChar char="•"/>
            </a:pPr>
            <a:r>
              <a:rPr lang="en-US" b="1" dirty="0"/>
              <a:t>Analytic models (Johnson, 1990): atmosphere is well approximated by an exponential model with a scale height H</a:t>
            </a:r>
            <a:r>
              <a:rPr lang="en-US" b="1" baseline="-25000" dirty="0"/>
              <a:t>O2</a:t>
            </a:r>
            <a:r>
              <a:rPr lang="en-US" b="1" dirty="0">
                <a:cs typeface="Times New Roman" pitchFamily="18" charset="0"/>
              </a:rPr>
              <a:t>≈20 km for an average temperature of </a:t>
            </a:r>
            <a:r>
              <a:rPr lang="en-US" b="1" dirty="0" smtClean="0">
                <a:cs typeface="Times New Roman" pitchFamily="18" charset="0"/>
              </a:rPr>
              <a:t>100 K:</a:t>
            </a:r>
          </a:p>
          <a:p>
            <a:pPr>
              <a:spcBef>
                <a:spcPct val="50000"/>
              </a:spcBef>
            </a:pPr>
            <a:r>
              <a:rPr lang="en-US" b="1" dirty="0" smtClean="0"/>
              <a:t>N</a:t>
            </a:r>
            <a:r>
              <a:rPr lang="en-US" b="1" baseline="-25000" dirty="0" smtClean="0"/>
              <a:t>i</a:t>
            </a:r>
            <a:r>
              <a:rPr lang="en-US" b="1" dirty="0" smtClean="0"/>
              <a:t> –column density; </a:t>
            </a:r>
            <a:r>
              <a:rPr lang="en-US" b="1" dirty="0" err="1" smtClean="0"/>
              <a:t>f</a:t>
            </a:r>
            <a:r>
              <a:rPr lang="en-US" b="1" baseline="-25000" dirty="0" err="1" smtClean="0"/>
              <a:t>i</a:t>
            </a:r>
            <a:r>
              <a:rPr lang="en-US" b="1" dirty="0" smtClean="0"/>
              <a:t> – direct escape fraction; </a:t>
            </a:r>
            <a:r>
              <a:rPr lang="en-US" b="1" dirty="0" err="1" smtClean="0"/>
              <a:t>Φ</a:t>
            </a:r>
            <a:r>
              <a:rPr lang="en-US" b="1" baseline="-25000" dirty="0" err="1" smtClean="0"/>
              <a:t>i</a:t>
            </a:r>
            <a:r>
              <a:rPr lang="en-US" b="1" dirty="0" smtClean="0"/>
              <a:t> –surface flux; </a:t>
            </a:r>
            <a:r>
              <a:rPr lang="el-GR" b="1" dirty="0" smtClean="0"/>
              <a:t>τ</a:t>
            </a:r>
            <a:r>
              <a:rPr lang="en-US" b="1" baseline="-25000" dirty="0" err="1" smtClean="0"/>
              <a:t>i</a:t>
            </a:r>
            <a:r>
              <a:rPr lang="en-US" b="1" dirty="0" smtClean="0"/>
              <a:t> – lifetime against ionization and dissociation.</a:t>
            </a:r>
          </a:p>
          <a:p>
            <a:pPr>
              <a:spcBef>
                <a:spcPct val="50000"/>
              </a:spcBef>
              <a:buFontTx/>
              <a:buChar char="•"/>
            </a:pPr>
            <a:r>
              <a:rPr lang="en-US" b="1" dirty="0" smtClean="0"/>
              <a:t>Model </a:t>
            </a:r>
            <a:r>
              <a:rPr lang="en-US" b="1" dirty="0"/>
              <a:t>of </a:t>
            </a:r>
            <a:r>
              <a:rPr lang="en-US" b="1" dirty="0" err="1"/>
              <a:t>outflowing</a:t>
            </a:r>
            <a:r>
              <a:rPr lang="en-US" b="1" dirty="0"/>
              <a:t> (coronal) atmosphere (Saur et al., 1998) when the density is exponentially decreasing with the depletion length scale of ~140 </a:t>
            </a:r>
            <a:r>
              <a:rPr lang="en-US" b="1" dirty="0" smtClean="0"/>
              <a:t>km:</a:t>
            </a:r>
          </a:p>
          <a:p>
            <a:pPr>
              <a:spcBef>
                <a:spcPct val="50000"/>
              </a:spcBef>
              <a:buFontTx/>
              <a:buChar char="•"/>
            </a:pPr>
            <a:endParaRPr lang="en-US" b="1" dirty="0" smtClean="0"/>
          </a:p>
          <a:p>
            <a:pPr>
              <a:spcBef>
                <a:spcPct val="50000"/>
              </a:spcBef>
            </a:pPr>
            <a:r>
              <a:rPr lang="en-US" b="1" dirty="0" smtClean="0"/>
              <a:t>R</a:t>
            </a:r>
            <a:r>
              <a:rPr lang="en-US" b="1" baseline="-25000" dirty="0" smtClean="0"/>
              <a:t>e</a:t>
            </a:r>
            <a:r>
              <a:rPr lang="en-US" b="1" dirty="0" smtClean="0"/>
              <a:t> – </a:t>
            </a:r>
            <a:r>
              <a:rPr lang="en-US" b="1" dirty="0" err="1" smtClean="0"/>
              <a:t>Europa</a:t>
            </a:r>
            <a:r>
              <a:rPr lang="en-US" b="1" dirty="0" smtClean="0"/>
              <a:t> radius; R – distance from the satellite center; L</a:t>
            </a:r>
            <a:r>
              <a:rPr lang="en-US" b="1" baseline="-25000" dirty="0" smtClean="0"/>
              <a:t>i</a:t>
            </a:r>
            <a:r>
              <a:rPr lang="en-US" b="1" dirty="0" smtClean="0"/>
              <a:t> – atom or molecule total loss rate; </a:t>
            </a:r>
            <a:r>
              <a:rPr lang="en-US" b="1" dirty="0" err="1" smtClean="0"/>
              <a:t>Φ</a:t>
            </a:r>
            <a:r>
              <a:rPr lang="en-US" b="1" baseline="-25000" dirty="0" err="1" smtClean="0"/>
              <a:t>i</a:t>
            </a:r>
            <a:r>
              <a:rPr lang="en-US" b="1" dirty="0" smtClean="0"/>
              <a:t>(R</a:t>
            </a:r>
            <a:r>
              <a:rPr lang="en-US" b="1" baseline="-25000" dirty="0" smtClean="0"/>
              <a:t>e</a:t>
            </a:r>
            <a:r>
              <a:rPr lang="en-US" b="1" dirty="0" smtClean="0"/>
              <a:t>)=</a:t>
            </a:r>
            <a:r>
              <a:rPr lang="en-US" b="1" dirty="0" err="1" smtClean="0"/>
              <a:t>n</a:t>
            </a:r>
            <a:r>
              <a:rPr lang="en-US" b="1" baseline="-25000" dirty="0" err="1" smtClean="0"/>
              <a:t>i</a:t>
            </a:r>
            <a:r>
              <a:rPr lang="en-US" b="1" baseline="-25000" dirty="0" smtClean="0"/>
              <a:t> </a:t>
            </a:r>
            <a:r>
              <a:rPr lang="en-US" b="1" dirty="0" smtClean="0"/>
              <a:t>(R</a:t>
            </a:r>
            <a:r>
              <a:rPr lang="en-US" b="1" baseline="-25000" dirty="0" smtClean="0"/>
              <a:t>e</a:t>
            </a:r>
            <a:r>
              <a:rPr lang="en-US" b="1" dirty="0" smtClean="0"/>
              <a:t>)×</a:t>
            </a:r>
            <a:r>
              <a:rPr lang="en-US" b="1" dirty="0" err="1" smtClean="0"/>
              <a:t>w</a:t>
            </a:r>
            <a:r>
              <a:rPr lang="en-US" b="1" baseline="-25000" dirty="0" err="1" smtClean="0"/>
              <a:t>i</a:t>
            </a:r>
            <a:r>
              <a:rPr lang="en-US" b="1" baseline="-25000" dirty="0" smtClean="0"/>
              <a:t> </a:t>
            </a:r>
            <a:r>
              <a:rPr lang="en-US" b="1" dirty="0" smtClean="0"/>
              <a:t>(R</a:t>
            </a:r>
            <a:r>
              <a:rPr lang="en-US" b="1" baseline="-25000" dirty="0" smtClean="0"/>
              <a:t>e</a:t>
            </a:r>
            <a:r>
              <a:rPr lang="en-US" b="1" dirty="0" smtClean="0"/>
              <a:t>)- surface flux.</a:t>
            </a:r>
          </a:p>
          <a:p>
            <a:pPr>
              <a:spcBef>
                <a:spcPct val="50000"/>
              </a:spcBef>
              <a:buFontTx/>
              <a:buChar char="•"/>
            </a:pPr>
            <a:r>
              <a:rPr lang="en-US" b="1" dirty="0" smtClean="0"/>
              <a:t>Two-stream model of hot O corona due to O2+ DR (Nagy et al., 1998).</a:t>
            </a:r>
            <a:endParaRPr lang="en-US" b="1" dirty="0"/>
          </a:p>
        </p:txBody>
      </p:sp>
      <p:graphicFrame>
        <p:nvGraphicFramePr>
          <p:cNvPr id="56322" name="Object 2"/>
          <p:cNvGraphicFramePr>
            <a:graphicFrameLocks noChangeAspect="1"/>
          </p:cNvGraphicFramePr>
          <p:nvPr/>
        </p:nvGraphicFramePr>
        <p:xfrm>
          <a:off x="4499992" y="1556792"/>
          <a:ext cx="2881312" cy="588962"/>
        </p:xfrm>
        <a:graphic>
          <a:graphicData uri="http://schemas.openxmlformats.org/presentationml/2006/ole">
            <p:oleObj spid="_x0000_s56322" name="Формула" r:id="rId3" imgW="1028520" imgH="228600" progId="Equation.3">
              <p:embed/>
            </p:oleObj>
          </a:graphicData>
        </a:graphic>
      </p:graphicFrame>
      <p:graphicFrame>
        <p:nvGraphicFramePr>
          <p:cNvPr id="56323" name="Object 3"/>
          <p:cNvGraphicFramePr>
            <a:graphicFrameLocks noChangeAspect="1"/>
          </p:cNvGraphicFramePr>
          <p:nvPr/>
        </p:nvGraphicFramePr>
        <p:xfrm>
          <a:off x="2771800" y="3789040"/>
          <a:ext cx="5616575" cy="962025"/>
        </p:xfrm>
        <a:graphic>
          <a:graphicData uri="http://schemas.openxmlformats.org/presentationml/2006/ole">
            <p:oleObj spid="_x0000_s56323" name="Формула" r:id="rId4" imgW="2844720" imgH="482400" progId="Equation.3">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0"/>
            <a:ext cx="9144000" cy="693440"/>
          </a:xfrm>
          <a:prstGeom prst="rect">
            <a:avLst/>
          </a:prstGeom>
          <a:solidFill>
            <a:schemeClr val="bg1"/>
          </a:solidFill>
          <a:ln w="9525">
            <a:noFill/>
            <a:miter lim="800000"/>
            <a:headEnd/>
            <a:tailEnd/>
          </a:ln>
        </p:spPr>
        <p:txBody>
          <a:bodyPr lIns="92075" tIns="46038" rIns="92075" bIns="46038" anchor="b"/>
          <a:lstStyle/>
          <a:p>
            <a:pPr algn="ctr"/>
            <a:r>
              <a:rPr lang="en-US" sz="4400" b="1" dirty="0">
                <a:solidFill>
                  <a:schemeClr val="tx2"/>
                </a:solidFill>
              </a:rPr>
              <a:t>Atmospheric modeling</a:t>
            </a:r>
            <a:r>
              <a:rPr lang="ru-RU" sz="4400" b="1" dirty="0">
                <a:solidFill>
                  <a:schemeClr val="tx2"/>
                </a:solidFill>
              </a:rPr>
              <a:t>:</a:t>
            </a:r>
            <a:endParaRPr lang="en-US" sz="4400" b="1" dirty="0">
              <a:solidFill>
                <a:schemeClr val="tx2"/>
              </a:solidFill>
            </a:endParaRPr>
          </a:p>
        </p:txBody>
      </p:sp>
      <p:sp>
        <p:nvSpPr>
          <p:cNvPr id="28675" name="Rectangle 3"/>
          <p:cNvSpPr>
            <a:spLocks noChangeArrowheads="1"/>
          </p:cNvSpPr>
          <p:nvPr/>
        </p:nvSpPr>
        <p:spPr bwMode="auto">
          <a:xfrm>
            <a:off x="0" y="692696"/>
            <a:ext cx="9144000" cy="4893647"/>
          </a:xfrm>
          <a:prstGeom prst="rect">
            <a:avLst/>
          </a:prstGeom>
          <a:solidFill>
            <a:schemeClr val="bg1"/>
          </a:solidFill>
          <a:ln w="12700">
            <a:noFill/>
            <a:miter lim="800000"/>
            <a:headEnd type="none" w="sm" len="sm"/>
            <a:tailEnd type="none" w="sm" len="sm"/>
          </a:ln>
        </p:spPr>
        <p:txBody>
          <a:bodyPr wrap="square">
            <a:spAutoFit/>
          </a:bodyPr>
          <a:lstStyle/>
          <a:p>
            <a:pPr>
              <a:spcBef>
                <a:spcPct val="50000"/>
              </a:spcBef>
              <a:buFontTx/>
              <a:buChar char="•"/>
            </a:pPr>
            <a:r>
              <a:rPr lang="en-US" b="1" dirty="0" smtClean="0"/>
              <a:t>Numerical </a:t>
            </a:r>
            <a:r>
              <a:rPr lang="en-US" b="1" dirty="0"/>
              <a:t>Monte Carlo models:</a:t>
            </a:r>
          </a:p>
          <a:p>
            <a:pPr>
              <a:spcBef>
                <a:spcPct val="50000"/>
              </a:spcBef>
            </a:pPr>
            <a:r>
              <a:rPr lang="en-US" b="1" dirty="0"/>
              <a:t>     - Test </a:t>
            </a:r>
            <a:r>
              <a:rPr lang="en-US" b="1" dirty="0" smtClean="0"/>
              <a:t>particle </a:t>
            </a:r>
            <a:r>
              <a:rPr lang="en-US" b="1" dirty="0"/>
              <a:t>models (</a:t>
            </a:r>
            <a:r>
              <a:rPr lang="en-US" b="1" dirty="0" err="1"/>
              <a:t>Ip</a:t>
            </a:r>
            <a:r>
              <a:rPr lang="en-US" b="1" dirty="0"/>
              <a:t>, 1996; Johnson et al., 2002; Cassidy et al., </a:t>
            </a:r>
            <a:r>
              <a:rPr lang="en-US" b="1" dirty="0" smtClean="0"/>
              <a:t>2008, </a:t>
            </a:r>
            <a:r>
              <a:rPr lang="en-US" b="1" dirty="0" err="1" smtClean="0"/>
              <a:t>Plainaki</a:t>
            </a:r>
            <a:r>
              <a:rPr lang="en-US" b="1" dirty="0" smtClean="0"/>
              <a:t> et al., 2010, 2012, 2013,…) – no collisions  between test particles or collisions with the ambient atmosphere (Leblanc et al. models  for Na and K);  </a:t>
            </a:r>
          </a:p>
          <a:p>
            <a:pPr>
              <a:spcBef>
                <a:spcPct val="50000"/>
              </a:spcBef>
            </a:pPr>
            <a:r>
              <a:rPr lang="en-US" b="1" dirty="0" smtClean="0"/>
              <a:t>    </a:t>
            </a:r>
            <a:r>
              <a:rPr lang="en-US" b="1" dirty="0"/>
              <a:t>- </a:t>
            </a:r>
            <a:r>
              <a:rPr lang="en-US" b="1" dirty="0" smtClean="0"/>
              <a:t>Kinetic Monte Carlo or Direct </a:t>
            </a:r>
            <a:r>
              <a:rPr lang="en-US" b="1" dirty="0"/>
              <a:t>Simulation Monte Carlo (DSMC) </a:t>
            </a:r>
            <a:r>
              <a:rPr lang="en-US" b="1" dirty="0" smtClean="0"/>
              <a:t>models:</a:t>
            </a:r>
          </a:p>
          <a:p>
            <a:pPr>
              <a:spcBef>
                <a:spcPct val="50000"/>
              </a:spcBef>
            </a:pPr>
            <a:r>
              <a:rPr lang="en-US" b="1" dirty="0" smtClean="0"/>
              <a:t>1D - Shematovich </a:t>
            </a:r>
            <a:r>
              <a:rPr lang="en-US" b="1" dirty="0"/>
              <a:t>et al., 2005; </a:t>
            </a:r>
            <a:r>
              <a:rPr lang="en-US" b="1" dirty="0" smtClean="0"/>
              <a:t>2D - Smyth </a:t>
            </a:r>
            <a:r>
              <a:rPr lang="en-US" b="1" dirty="0"/>
              <a:t>and Marconi, </a:t>
            </a:r>
            <a:r>
              <a:rPr lang="en-US" b="1" dirty="0" smtClean="0"/>
              <a:t>2006.</a:t>
            </a:r>
          </a:p>
          <a:p>
            <a:pPr>
              <a:spcBef>
                <a:spcPct val="50000"/>
              </a:spcBef>
            </a:pPr>
            <a:r>
              <a:rPr lang="en-US" b="1" dirty="0" smtClean="0"/>
              <a:t>Analogue </a:t>
            </a:r>
            <a:r>
              <a:rPr lang="en-US" b="1" dirty="0"/>
              <a:t>MC algorithms for the solution of the Boltzmann </a:t>
            </a:r>
            <a:r>
              <a:rPr lang="en-US" b="1" dirty="0" smtClean="0"/>
              <a:t>equation for </a:t>
            </a:r>
            <a:r>
              <a:rPr lang="en-US" b="1" dirty="0" smtClean="0">
                <a:solidFill>
                  <a:srgbClr val="CC0000"/>
                </a:solidFill>
              </a:rPr>
              <a:t>the suprathermal atoms and molecules are used in DSMC models.</a:t>
            </a:r>
            <a:endParaRPr lang="en-US" b="1" dirty="0">
              <a:solidFill>
                <a:srgbClr val="CC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Text Box 2"/>
          <p:cNvSpPr txBox="1">
            <a:spLocks noChangeArrowheads="1"/>
          </p:cNvSpPr>
          <p:nvPr/>
        </p:nvSpPr>
        <p:spPr bwMode="auto">
          <a:xfrm>
            <a:off x="-36512" y="1"/>
            <a:ext cx="9144000" cy="1200329"/>
          </a:xfrm>
          <a:prstGeom prst="rect">
            <a:avLst/>
          </a:prstGeom>
          <a:solidFill>
            <a:schemeClr val="bg1"/>
          </a:solidFill>
          <a:ln w="12700">
            <a:noFill/>
            <a:miter lim="800000"/>
            <a:headEnd type="none" w="sm" len="sm"/>
            <a:tailEnd type="none" w="sm" len="sm"/>
          </a:ln>
          <a:effectLst/>
        </p:spPr>
        <p:txBody>
          <a:bodyPr wrap="square">
            <a:spAutoFit/>
          </a:bodyPr>
          <a:lstStyle/>
          <a:p>
            <a:r>
              <a:rPr lang="fr-FR" sz="3600" b="1" dirty="0" smtClean="0"/>
              <a:t>1D DSMC model</a:t>
            </a:r>
            <a:r>
              <a:rPr lang="fr-FR" sz="3600" b="1" i="1" dirty="0" smtClean="0"/>
              <a:t> (Shematovich et al.,2005)</a:t>
            </a:r>
            <a:r>
              <a:rPr lang="fr-FR" sz="3600" b="1" dirty="0" smtClean="0"/>
              <a:t> </a:t>
            </a:r>
            <a:r>
              <a:rPr lang="fr-FR" sz="3600" b="1" i="1" dirty="0" smtClean="0"/>
              <a:t>EDFs</a:t>
            </a:r>
          </a:p>
        </p:txBody>
      </p:sp>
      <p:graphicFrame>
        <p:nvGraphicFramePr>
          <p:cNvPr id="657415" name="Rectangle 7"/>
          <p:cNvGraphicFramePr>
            <a:graphicFrameLocks/>
          </p:cNvGraphicFramePr>
          <p:nvPr/>
        </p:nvGraphicFramePr>
        <p:xfrm>
          <a:off x="1524000" y="1397000"/>
          <a:ext cx="6096000" cy="4064000"/>
        </p:xfrm>
        <a:graphic>
          <a:graphicData uri="http://schemas.openxmlformats.org/presentationml/2006/ole">
            <p:oleObj spid="_x0000_s61442" name="Picture" r:id="rId4" imgW="0" imgH="0" progId="Word.Picture.8">
              <p:embed/>
            </p:oleObj>
          </a:graphicData>
        </a:graphic>
      </p:graphicFrame>
      <p:sp>
        <p:nvSpPr>
          <p:cNvPr id="5" name="TextBox 4"/>
          <p:cNvSpPr txBox="1"/>
          <p:nvPr/>
        </p:nvSpPr>
        <p:spPr>
          <a:xfrm>
            <a:off x="0" y="692696"/>
            <a:ext cx="9144000" cy="4893647"/>
          </a:xfrm>
          <a:prstGeom prst="rect">
            <a:avLst/>
          </a:prstGeom>
          <a:solidFill>
            <a:schemeClr val="bg1"/>
          </a:solidFill>
        </p:spPr>
        <p:txBody>
          <a:bodyPr wrap="square" rtlCol="0">
            <a:spAutoFit/>
          </a:bodyPr>
          <a:lstStyle/>
          <a:p>
            <a:r>
              <a:rPr lang="en-US" b="1" dirty="0" smtClean="0"/>
              <a:t>Observational data and theoretical estimates (Johnson et al., 2003, 2004) indicate that the physical properties and chemical composition of </a:t>
            </a:r>
            <a:r>
              <a:rPr lang="en-US" b="1" dirty="0" err="1" smtClean="0"/>
              <a:t>Europa’s</a:t>
            </a:r>
            <a:r>
              <a:rPr lang="en-US" b="1" dirty="0" smtClean="0"/>
              <a:t> icy surface are highly heterogeneous and differ in the leading and trailing hemispheres of the satellite. Therefore, the spherical approximation adopted in this paper does not make it possible to fully account for the heterogeneous properties of the satellite surface. We therefore analyze the globally averaged properties of </a:t>
            </a:r>
            <a:r>
              <a:rPr lang="en-US" b="1" dirty="0" err="1" smtClean="0"/>
              <a:t>Europa’s</a:t>
            </a:r>
            <a:r>
              <a:rPr lang="en-US" b="1" dirty="0" smtClean="0"/>
              <a:t> atmosphere; that is, we study a set of representative models with different basic parameters of the sources</a:t>
            </a:r>
          </a:p>
          <a:p>
            <a:r>
              <a:rPr lang="en-US" b="1" dirty="0" smtClean="0"/>
              <a:t>of atomic oxygen in the atmosphere (</a:t>
            </a:r>
            <a:r>
              <a:rPr lang="fr-FR" b="1" i="1" dirty="0" smtClean="0"/>
              <a:t>(Shematovich,2006)</a:t>
            </a:r>
            <a:r>
              <a:rPr lang="en-US" b="1" dirty="0" smtClean="0"/>
              <a:t>. As a base parameter, we use the rate of sputtering of molecular oxygen estimated from observations of oxygen emissions of </a:t>
            </a:r>
            <a:r>
              <a:rPr lang="en-US" b="1" dirty="0" err="1" smtClean="0"/>
              <a:t>Europa’s</a:t>
            </a:r>
            <a:r>
              <a:rPr lang="en-US" b="1" dirty="0" smtClean="0"/>
              <a:t> atmosphere at 2.0×10</a:t>
            </a:r>
            <a:r>
              <a:rPr lang="en-US" b="1" baseline="30000" dirty="0" smtClean="0"/>
              <a:t>9</a:t>
            </a:r>
            <a:r>
              <a:rPr lang="en-US" b="1" dirty="0" smtClean="0"/>
              <a:t> O2 cm</a:t>
            </a:r>
            <a:r>
              <a:rPr lang="en-US" b="1" baseline="30000" dirty="0" smtClean="0"/>
              <a:t>–2</a:t>
            </a:r>
            <a:r>
              <a:rPr lang="en-US" b="1" dirty="0" smtClean="0"/>
              <a:t> s</a:t>
            </a:r>
            <a:r>
              <a:rPr lang="en-US" b="1" baseline="30000" dirty="0" smtClean="0"/>
              <a:t>–1</a:t>
            </a:r>
            <a:r>
              <a:rPr lang="en-US" b="1" dirty="0" smtClean="0"/>
              <a:t> (Hall et al., 1995, 1998).</a:t>
            </a:r>
            <a:endParaRPr lang="ru-RU" b="1"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Text Box 2"/>
          <p:cNvSpPr txBox="1">
            <a:spLocks noChangeArrowheads="1"/>
          </p:cNvSpPr>
          <p:nvPr/>
        </p:nvSpPr>
        <p:spPr bwMode="auto">
          <a:xfrm>
            <a:off x="-36512" y="1"/>
            <a:ext cx="9144000" cy="646331"/>
          </a:xfrm>
          <a:prstGeom prst="rect">
            <a:avLst/>
          </a:prstGeom>
          <a:solidFill>
            <a:schemeClr val="bg1"/>
          </a:solidFill>
          <a:ln w="12700">
            <a:noFill/>
            <a:miter lim="800000"/>
            <a:headEnd type="none" w="sm" len="sm"/>
            <a:tailEnd type="none" w="sm" len="sm"/>
          </a:ln>
          <a:effectLst/>
        </p:spPr>
        <p:txBody>
          <a:bodyPr wrap="square">
            <a:spAutoFit/>
          </a:bodyPr>
          <a:lstStyle/>
          <a:p>
            <a:r>
              <a:rPr lang="fr-FR" sz="3600" b="1" dirty="0" smtClean="0"/>
              <a:t>1D DSMC model: </a:t>
            </a:r>
            <a:r>
              <a:rPr lang="fr-FR" sz="3600" b="1" i="1" dirty="0" smtClean="0"/>
              <a:t>EDFs</a:t>
            </a:r>
          </a:p>
        </p:txBody>
      </p:sp>
      <p:graphicFrame>
        <p:nvGraphicFramePr>
          <p:cNvPr id="657415" name="Rectangle 7"/>
          <p:cNvGraphicFramePr>
            <a:graphicFrameLocks/>
          </p:cNvGraphicFramePr>
          <p:nvPr/>
        </p:nvGraphicFramePr>
        <p:xfrm>
          <a:off x="1524000" y="1397000"/>
          <a:ext cx="6096000" cy="4064000"/>
        </p:xfrm>
        <a:graphic>
          <a:graphicData uri="http://schemas.openxmlformats.org/presentationml/2006/ole">
            <p:oleObj spid="_x0000_s84994" name="Picture" r:id="rId4" imgW="0" imgH="0" progId="Word.Picture.8">
              <p:embed/>
            </p:oleObj>
          </a:graphicData>
        </a:graphic>
      </p:graphicFrame>
      <p:pic>
        <p:nvPicPr>
          <p:cNvPr id="61443" name="Picture 3"/>
          <p:cNvPicPr>
            <a:picLocks noChangeAspect="1" noChangeArrowheads="1"/>
          </p:cNvPicPr>
          <p:nvPr/>
        </p:nvPicPr>
        <p:blipFill>
          <a:blip r:embed="rId5" cstate="print"/>
          <a:srcRect/>
          <a:stretch>
            <a:fillRect/>
          </a:stretch>
        </p:blipFill>
        <p:spPr bwMode="auto">
          <a:xfrm>
            <a:off x="2977927" y="620688"/>
            <a:ext cx="6166073" cy="6237312"/>
          </a:xfrm>
          <a:prstGeom prst="rect">
            <a:avLst/>
          </a:prstGeom>
          <a:noFill/>
          <a:ln w="9525">
            <a:noFill/>
            <a:miter lim="800000"/>
            <a:headEnd/>
            <a:tailEnd/>
          </a:ln>
        </p:spPr>
      </p:pic>
      <p:sp>
        <p:nvSpPr>
          <p:cNvPr id="5" name="TextBox 4"/>
          <p:cNvSpPr txBox="1"/>
          <p:nvPr/>
        </p:nvSpPr>
        <p:spPr>
          <a:xfrm>
            <a:off x="0" y="692696"/>
            <a:ext cx="3059833" cy="4093428"/>
          </a:xfrm>
          <a:prstGeom prst="rect">
            <a:avLst/>
          </a:prstGeom>
          <a:solidFill>
            <a:schemeClr val="bg1"/>
          </a:solidFill>
        </p:spPr>
        <p:txBody>
          <a:bodyPr wrap="square" rtlCol="0">
            <a:spAutoFit/>
          </a:bodyPr>
          <a:lstStyle/>
          <a:p>
            <a:r>
              <a:rPr lang="en-US" sz="2000" b="1" dirty="0" smtClean="0"/>
              <a:t>Fig. 2. Energy spectra of </a:t>
            </a:r>
          </a:p>
          <a:p>
            <a:r>
              <a:rPr lang="en-US" sz="2000" b="1" dirty="0" smtClean="0"/>
              <a:t>fluxes </a:t>
            </a:r>
            <a:r>
              <a:rPr lang="en-US" sz="2000" b="1" i="1" dirty="0" smtClean="0"/>
              <a:t>F(</a:t>
            </a:r>
            <a:r>
              <a:rPr lang="en-US" sz="2000" b="1" i="1" dirty="0" err="1" smtClean="0"/>
              <a:t>vr</a:t>
            </a:r>
            <a:r>
              <a:rPr lang="en-US" sz="2000" b="1" i="1" dirty="0" smtClean="0"/>
              <a:t> &gt; 0) of upward </a:t>
            </a:r>
          </a:p>
          <a:p>
            <a:r>
              <a:rPr lang="en-US" sz="2000" b="1" i="1" dirty="0" smtClean="0"/>
              <a:t>moving oxygen molecules </a:t>
            </a:r>
          </a:p>
          <a:p>
            <a:r>
              <a:rPr lang="en-US" sz="2000" b="1" i="1" dirty="0" smtClean="0"/>
              <a:t>O2 (upper panel (a)) and </a:t>
            </a:r>
          </a:p>
          <a:p>
            <a:r>
              <a:rPr lang="en-US" sz="2000" b="1" i="1" dirty="0" smtClean="0"/>
              <a:t>atoms O (lower panel (b))</a:t>
            </a:r>
          </a:p>
          <a:p>
            <a:r>
              <a:rPr lang="en-US" sz="2000" b="1" dirty="0" smtClean="0"/>
              <a:t>for model A at heights of </a:t>
            </a:r>
          </a:p>
          <a:p>
            <a:r>
              <a:rPr lang="en-US" sz="2000" b="1" dirty="0" smtClean="0"/>
              <a:t>10, 100, and 1000 km above </a:t>
            </a:r>
            <a:r>
              <a:rPr lang="en-US" sz="2000" b="1" dirty="0" err="1" smtClean="0"/>
              <a:t>Europa’s</a:t>
            </a:r>
            <a:r>
              <a:rPr lang="en-US" sz="2000" b="1" dirty="0" smtClean="0"/>
              <a:t> surface. Vertical lines show the escape energies of oxygen atoms and molecules from </a:t>
            </a:r>
            <a:r>
              <a:rPr lang="en-US" sz="2000" b="1" dirty="0" err="1" smtClean="0"/>
              <a:t>Europa’s</a:t>
            </a:r>
            <a:r>
              <a:rPr lang="en-US" sz="2000" b="1" dirty="0" smtClean="0"/>
              <a:t> near-surface atmosphere.</a:t>
            </a:r>
            <a:endParaRPr lang="ru-RU" sz="2000" b="1"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44000" cy="720080"/>
          </a:xfrm>
          <a:prstGeom prst="rect">
            <a:avLst/>
          </a:prstGeom>
          <a:solidFill>
            <a:schemeClr val="bg1"/>
          </a:solidFill>
          <a:ln w="9525">
            <a:noFill/>
            <a:miter lim="800000"/>
            <a:headEnd/>
            <a:tailEnd/>
          </a:ln>
        </p:spPr>
        <p:txBody>
          <a:bodyPr lIns="92075" tIns="46038" rIns="92075" bIns="46038" anchor="b"/>
          <a:lstStyle/>
          <a:p>
            <a:pPr algn="ctr"/>
            <a:r>
              <a:rPr lang="en-US" sz="3600" b="1" dirty="0">
                <a:solidFill>
                  <a:schemeClr val="tx2"/>
                </a:solidFill>
              </a:rPr>
              <a:t>Atmospheric modeling</a:t>
            </a:r>
            <a:r>
              <a:rPr lang="ru-RU" sz="3600" b="1" dirty="0" smtClean="0">
                <a:solidFill>
                  <a:schemeClr val="tx2"/>
                </a:solidFill>
              </a:rPr>
              <a:t>: </a:t>
            </a:r>
            <a:r>
              <a:rPr lang="en-US" sz="3600" b="1" i="1" dirty="0" smtClean="0">
                <a:solidFill>
                  <a:schemeClr val="tx2"/>
                </a:solidFill>
              </a:rPr>
              <a:t>outline</a:t>
            </a:r>
            <a:endParaRPr lang="en-US" sz="3600" b="1" i="1" dirty="0">
              <a:solidFill>
                <a:schemeClr val="tx2"/>
              </a:solidFill>
            </a:endParaRPr>
          </a:p>
        </p:txBody>
      </p:sp>
      <p:sp>
        <p:nvSpPr>
          <p:cNvPr id="4" name="Text Box 5"/>
          <p:cNvSpPr txBox="1">
            <a:spLocks noChangeArrowheads="1"/>
          </p:cNvSpPr>
          <p:nvPr/>
        </p:nvSpPr>
        <p:spPr bwMode="auto">
          <a:xfrm>
            <a:off x="107504" y="764704"/>
            <a:ext cx="3744416" cy="5940088"/>
          </a:xfrm>
          <a:prstGeom prst="rect">
            <a:avLst/>
          </a:prstGeom>
          <a:solidFill>
            <a:srgbClr val="FFFFFF"/>
          </a:solidFill>
          <a:ln w="12700">
            <a:noFill/>
            <a:miter lim="800000"/>
            <a:headEnd type="none" w="sm" len="sm"/>
            <a:tailEnd type="none" w="sm" len="sm"/>
          </a:ln>
          <a:effectLst/>
        </p:spPr>
        <p:txBody>
          <a:bodyPr wrap="square">
            <a:spAutoFit/>
          </a:bodyPr>
          <a:lstStyle/>
          <a:p>
            <a:r>
              <a:rPr lang="en-US" sz="2000" b="1" dirty="0" smtClean="0"/>
              <a:t>Some of i</a:t>
            </a:r>
            <a:r>
              <a:rPr lang="en-US" sz="2000" b="1" u="none" dirty="0" smtClean="0"/>
              <a:t>cy moons  are  the ocean worlds, i.e., objects with a certain probability of their ocean habitability.</a:t>
            </a:r>
          </a:p>
          <a:p>
            <a:endParaRPr lang="en-US" sz="2000" b="1" dirty="0" smtClean="0"/>
          </a:p>
          <a:p>
            <a:r>
              <a:rPr lang="en-US" sz="2000" b="1" u="none" dirty="0" smtClean="0"/>
              <a:t>Exospheres of the icy moons </a:t>
            </a:r>
            <a:r>
              <a:rPr lang="en-US" sz="2000" b="1" u="none" dirty="0" smtClean="0"/>
              <a:t>are </a:t>
            </a:r>
            <a:r>
              <a:rPr lang="en-US" sz="2000" b="1" u="none" dirty="0" smtClean="0"/>
              <a:t>the surface-bounded atmospheres formed due to the </a:t>
            </a:r>
            <a:r>
              <a:rPr lang="en-US" sz="2000" b="1" u="none" dirty="0" smtClean="0"/>
              <a:t> </a:t>
            </a:r>
            <a:r>
              <a:rPr lang="en-US" sz="2000" b="1" u="none" dirty="0" smtClean="0"/>
              <a:t>thermal and non-thermal sources.</a:t>
            </a:r>
          </a:p>
          <a:p>
            <a:endParaRPr lang="en-US" sz="2000" b="1" dirty="0" smtClean="0"/>
          </a:p>
          <a:p>
            <a:r>
              <a:rPr lang="en-US" sz="2000" b="1" dirty="0" smtClean="0"/>
              <a:t>E</a:t>
            </a:r>
            <a:r>
              <a:rPr lang="en-US" sz="2000" b="1" u="none" dirty="0" smtClean="0"/>
              <a:t>xospheres </a:t>
            </a:r>
            <a:r>
              <a:rPr lang="en-US" sz="2000" b="1" u="none" dirty="0" smtClean="0"/>
              <a:t>of the icy moons  are indicators of the surface composition and chemistry and </a:t>
            </a:r>
            <a:r>
              <a:rPr lang="en-US" sz="2000" b="1" dirty="0" smtClean="0"/>
              <a:t>currently are studied </a:t>
            </a:r>
            <a:r>
              <a:rPr lang="en-US" sz="2000" b="1" u="none" dirty="0" smtClean="0"/>
              <a:t>by both observations and </a:t>
            </a:r>
            <a:r>
              <a:rPr lang="en-US" sz="2000" b="1" dirty="0" smtClean="0"/>
              <a:t>modeling </a:t>
            </a:r>
            <a:r>
              <a:rPr lang="en-US" sz="2000" b="1" dirty="0" smtClean="0"/>
              <a:t>before in situ measurements by JUICE and EUROPA CLIPPER spacecraft.</a:t>
            </a:r>
            <a:endParaRPr lang="en-US" sz="2800" b="1" u="none" dirty="0" smtClean="0"/>
          </a:p>
        </p:txBody>
      </p:sp>
      <p:pic>
        <p:nvPicPr>
          <p:cNvPr id="5" name="Рисунок 4" descr="enceladus-new&amp;detailed.png"/>
          <p:cNvPicPr>
            <a:picLocks noChangeAspect="1"/>
          </p:cNvPicPr>
          <p:nvPr/>
        </p:nvPicPr>
        <p:blipFill>
          <a:blip r:embed="rId2" cstate="print"/>
          <a:stretch>
            <a:fillRect/>
          </a:stretch>
        </p:blipFill>
        <p:spPr>
          <a:xfrm>
            <a:off x="3923928" y="692696"/>
            <a:ext cx="5087239" cy="602970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0" y="0"/>
            <a:ext cx="9144000" cy="630510"/>
          </a:xfrm>
          <a:prstGeom prst="rect">
            <a:avLst/>
          </a:prstGeom>
          <a:solidFill>
            <a:schemeClr val="bg1"/>
          </a:solidFill>
          <a:ln w="9525">
            <a:noFill/>
            <a:miter lim="800000"/>
            <a:headEnd/>
            <a:tailEnd/>
          </a:ln>
        </p:spPr>
        <p:txBody>
          <a:bodyPr lIns="92075" tIns="46038" rIns="92075" bIns="46038" anchor="b"/>
          <a:lstStyle/>
          <a:p>
            <a:r>
              <a:rPr lang="fr-FR" sz="4000" b="1" dirty="0" smtClean="0"/>
              <a:t>1D DSMC model: </a:t>
            </a:r>
            <a:r>
              <a:rPr lang="en-US" sz="3200" b="1" i="1" dirty="0" smtClean="0">
                <a:solidFill>
                  <a:schemeClr val="tx2"/>
                </a:solidFill>
              </a:rPr>
              <a:t>O</a:t>
            </a:r>
            <a:r>
              <a:rPr lang="en-US" sz="3200" b="1" i="1" baseline="-25000" dirty="0" smtClean="0">
                <a:solidFill>
                  <a:schemeClr val="tx2"/>
                </a:solidFill>
              </a:rPr>
              <a:t>2</a:t>
            </a:r>
            <a:r>
              <a:rPr lang="en-US" sz="3200" b="1" i="1" dirty="0" smtClean="0">
                <a:solidFill>
                  <a:schemeClr val="tx2"/>
                </a:solidFill>
              </a:rPr>
              <a:t> </a:t>
            </a:r>
            <a:r>
              <a:rPr lang="en-US" sz="3200" b="1" i="1" dirty="0">
                <a:solidFill>
                  <a:schemeClr val="tx2"/>
                </a:solidFill>
              </a:rPr>
              <a:t>and O</a:t>
            </a:r>
            <a:r>
              <a:rPr lang="en-US" sz="4000" i="1" dirty="0">
                <a:solidFill>
                  <a:schemeClr val="tx2"/>
                </a:solidFill>
              </a:rPr>
              <a:t> </a:t>
            </a:r>
            <a:r>
              <a:rPr lang="en-US" sz="3200" b="1" i="1" dirty="0">
                <a:solidFill>
                  <a:schemeClr val="tx2"/>
                </a:solidFill>
              </a:rPr>
              <a:t>densities</a:t>
            </a:r>
            <a:endParaRPr lang="en-US" sz="3200" b="1" i="1" dirty="0">
              <a:solidFill>
                <a:srgbClr val="FF0000"/>
              </a:solidFill>
            </a:endParaRPr>
          </a:p>
        </p:txBody>
      </p:sp>
      <p:pic>
        <p:nvPicPr>
          <p:cNvPr id="37891" name="Picture 5" descr="fig2_d"/>
          <p:cNvPicPr>
            <a:picLocks noChangeArrowheads="1"/>
          </p:cNvPicPr>
          <p:nvPr/>
        </p:nvPicPr>
        <p:blipFill>
          <a:blip r:embed="rId2" cstate="print"/>
          <a:srcRect/>
          <a:stretch>
            <a:fillRect/>
          </a:stretch>
        </p:blipFill>
        <p:spPr bwMode="auto">
          <a:xfrm>
            <a:off x="179512" y="836712"/>
            <a:ext cx="8604448" cy="4608512"/>
          </a:xfrm>
          <a:prstGeom prst="rect">
            <a:avLst/>
          </a:prstGeom>
          <a:solidFill>
            <a:schemeClr val="bg1"/>
          </a:solidFill>
          <a:ln w="9525">
            <a:noFill/>
            <a:miter lim="800000"/>
            <a:headEnd/>
            <a:tailEnd/>
          </a:ln>
        </p:spPr>
      </p:pic>
      <p:sp>
        <p:nvSpPr>
          <p:cNvPr id="37892" name="Text Box 6"/>
          <p:cNvSpPr txBox="1">
            <a:spLocks noChangeArrowheads="1"/>
          </p:cNvSpPr>
          <p:nvPr/>
        </p:nvSpPr>
        <p:spPr bwMode="auto">
          <a:xfrm>
            <a:off x="0" y="5534561"/>
            <a:ext cx="9144000" cy="1323439"/>
          </a:xfrm>
          <a:prstGeom prst="rect">
            <a:avLst/>
          </a:prstGeom>
          <a:solidFill>
            <a:schemeClr val="bg1"/>
          </a:solidFill>
          <a:ln w="9525">
            <a:noFill/>
            <a:miter lim="800000"/>
            <a:headEnd/>
            <a:tailEnd/>
          </a:ln>
        </p:spPr>
        <p:txBody>
          <a:bodyPr wrap="square">
            <a:spAutoFit/>
          </a:bodyPr>
          <a:lstStyle/>
          <a:p>
            <a:r>
              <a:rPr lang="en-US" sz="2000" b="1" dirty="0" smtClean="0"/>
              <a:t>The </a:t>
            </a:r>
            <a:r>
              <a:rPr lang="en-US" sz="2000" b="1" dirty="0"/>
              <a:t>near-surface molecular envelope of </a:t>
            </a:r>
            <a:r>
              <a:rPr lang="en-US" sz="2000" b="1" dirty="0" err="1"/>
              <a:t>Europa</a:t>
            </a:r>
            <a:r>
              <a:rPr lang="en-US" sz="2000" b="1" dirty="0"/>
              <a:t> is surrounded by a tenuous extended corona </a:t>
            </a:r>
            <a:r>
              <a:rPr lang="en-US" sz="2000" b="1" dirty="0" smtClean="0"/>
              <a:t>(Shematovich, 2006) made </a:t>
            </a:r>
            <a:r>
              <a:rPr lang="en-US" sz="2000" b="1" dirty="0"/>
              <a:t>up of atomic oxygen in accordance with UVIS observations (Hansen et al., 2005</a:t>
            </a:r>
            <a:r>
              <a:rPr lang="en-US" sz="2000" b="1" dirty="0" smtClean="0"/>
              <a:t>). Comparison with the </a:t>
            </a:r>
            <a:r>
              <a:rPr lang="en-US" sz="2000" b="1" dirty="0" err="1" smtClean="0"/>
              <a:t>outflowing</a:t>
            </a:r>
            <a:r>
              <a:rPr lang="en-US" sz="2000" b="1" dirty="0" smtClean="0"/>
              <a:t> atmosphere model (Saur et al., 1998) is also given by the blue line. </a:t>
            </a:r>
            <a:endParaRPr lang="ru-RU" sz="20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0" y="0"/>
            <a:ext cx="9144000" cy="630510"/>
          </a:xfrm>
          <a:prstGeom prst="rect">
            <a:avLst/>
          </a:prstGeom>
          <a:solidFill>
            <a:schemeClr val="bg1"/>
          </a:solidFill>
          <a:ln w="9525">
            <a:noFill/>
            <a:miter lim="800000"/>
            <a:headEnd/>
            <a:tailEnd/>
          </a:ln>
        </p:spPr>
        <p:txBody>
          <a:bodyPr lIns="92075" tIns="46038" rIns="92075" bIns="46038" anchor="b"/>
          <a:lstStyle/>
          <a:p>
            <a:r>
              <a:rPr lang="fr-FR" sz="4000" b="1" dirty="0" smtClean="0"/>
              <a:t>1D DSMC model: </a:t>
            </a:r>
            <a:r>
              <a:rPr lang="en-US" sz="3200" b="1" i="1" dirty="0" smtClean="0">
                <a:solidFill>
                  <a:schemeClr val="tx2"/>
                </a:solidFill>
              </a:rPr>
              <a:t>O</a:t>
            </a:r>
            <a:r>
              <a:rPr lang="en-US" sz="3200" b="1" i="1" baseline="-25000" dirty="0" smtClean="0">
                <a:solidFill>
                  <a:schemeClr val="tx2"/>
                </a:solidFill>
              </a:rPr>
              <a:t>2</a:t>
            </a:r>
            <a:r>
              <a:rPr lang="en-US" sz="3200" b="1" i="1" dirty="0" smtClean="0">
                <a:solidFill>
                  <a:schemeClr val="tx2"/>
                </a:solidFill>
              </a:rPr>
              <a:t> </a:t>
            </a:r>
            <a:r>
              <a:rPr lang="en-US" sz="3200" b="1" i="1" dirty="0">
                <a:solidFill>
                  <a:schemeClr val="tx2"/>
                </a:solidFill>
              </a:rPr>
              <a:t>and O</a:t>
            </a:r>
            <a:r>
              <a:rPr lang="en-US" sz="4000" i="1" dirty="0">
                <a:solidFill>
                  <a:schemeClr val="tx2"/>
                </a:solidFill>
              </a:rPr>
              <a:t> </a:t>
            </a:r>
            <a:r>
              <a:rPr lang="en-US" sz="3200" b="1" i="1" dirty="0" smtClean="0">
                <a:solidFill>
                  <a:schemeClr val="tx2"/>
                </a:solidFill>
              </a:rPr>
              <a:t>bulk velocities</a:t>
            </a:r>
            <a:endParaRPr lang="en-US" sz="3200" b="1" i="1" dirty="0">
              <a:solidFill>
                <a:srgbClr val="FF0000"/>
              </a:solidFill>
            </a:endParaRPr>
          </a:p>
        </p:txBody>
      </p:sp>
      <p:sp>
        <p:nvSpPr>
          <p:cNvPr id="37892" name="Text Box 6"/>
          <p:cNvSpPr txBox="1">
            <a:spLocks noChangeArrowheads="1"/>
          </p:cNvSpPr>
          <p:nvPr/>
        </p:nvSpPr>
        <p:spPr bwMode="auto">
          <a:xfrm>
            <a:off x="0" y="5301208"/>
            <a:ext cx="9144000" cy="1323439"/>
          </a:xfrm>
          <a:prstGeom prst="rect">
            <a:avLst/>
          </a:prstGeom>
          <a:solidFill>
            <a:schemeClr val="bg1"/>
          </a:solidFill>
          <a:ln w="9525">
            <a:noFill/>
            <a:miter lim="800000"/>
            <a:headEnd/>
            <a:tailEnd/>
          </a:ln>
        </p:spPr>
        <p:txBody>
          <a:bodyPr wrap="square">
            <a:spAutoFit/>
          </a:bodyPr>
          <a:lstStyle/>
          <a:p>
            <a:r>
              <a:rPr lang="en-US" sz="2000" b="1" dirty="0" smtClean="0"/>
              <a:t>Near-surface atmosphere is dynamically stable because the bulk velocity of O</a:t>
            </a:r>
            <a:r>
              <a:rPr lang="en-US" sz="2000" b="1" baseline="-25000" dirty="0" smtClean="0"/>
              <a:t>2</a:t>
            </a:r>
            <a:r>
              <a:rPr lang="en-US" sz="2000" b="1" dirty="0" smtClean="0"/>
              <a:t> is practically close to zero.</a:t>
            </a:r>
          </a:p>
          <a:p>
            <a:r>
              <a:rPr lang="en-US" sz="2000" b="1" dirty="0" smtClean="0"/>
              <a:t> Dissociation product O is </a:t>
            </a:r>
            <a:r>
              <a:rPr lang="en-US" sz="2000" b="1" dirty="0" err="1" smtClean="0"/>
              <a:t>outflowing</a:t>
            </a:r>
            <a:r>
              <a:rPr lang="en-US" sz="2000" b="1" dirty="0" smtClean="0"/>
              <a:t> from the atmosphere or removed to the surface.</a:t>
            </a:r>
            <a:endParaRPr lang="ru-RU" sz="2000" b="1" dirty="0"/>
          </a:p>
        </p:txBody>
      </p:sp>
      <p:pic>
        <p:nvPicPr>
          <p:cNvPr id="82946" name="Picture 2"/>
          <p:cNvPicPr>
            <a:picLocks noChangeAspect="1" noChangeArrowheads="1"/>
          </p:cNvPicPr>
          <p:nvPr/>
        </p:nvPicPr>
        <p:blipFill>
          <a:blip r:embed="rId2" cstate="print"/>
          <a:srcRect/>
          <a:stretch>
            <a:fillRect/>
          </a:stretch>
        </p:blipFill>
        <p:spPr bwMode="auto">
          <a:xfrm>
            <a:off x="323528" y="836712"/>
            <a:ext cx="8413008" cy="4248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0" y="0"/>
            <a:ext cx="9144000" cy="1097360"/>
          </a:xfrm>
          <a:prstGeom prst="rect">
            <a:avLst/>
          </a:prstGeom>
          <a:solidFill>
            <a:schemeClr val="bg1"/>
          </a:solidFill>
          <a:ln w="9525">
            <a:noFill/>
            <a:miter lim="800000"/>
            <a:headEnd/>
            <a:tailEnd/>
          </a:ln>
        </p:spPr>
        <p:txBody>
          <a:bodyPr lIns="92075" tIns="46038" rIns="92075" bIns="46038" anchor="b"/>
          <a:lstStyle/>
          <a:p>
            <a:r>
              <a:rPr lang="fr-FR" sz="4000" b="1" dirty="0" smtClean="0"/>
              <a:t>1D DSMC model: </a:t>
            </a:r>
            <a:r>
              <a:rPr lang="en-US" sz="3200" b="1" i="1" dirty="0" smtClean="0">
                <a:solidFill>
                  <a:schemeClr val="tx2"/>
                </a:solidFill>
              </a:rPr>
              <a:t>O</a:t>
            </a:r>
            <a:r>
              <a:rPr lang="en-US" sz="3200" b="1" i="1" baseline="-25000" dirty="0" smtClean="0">
                <a:solidFill>
                  <a:schemeClr val="tx2"/>
                </a:solidFill>
              </a:rPr>
              <a:t>2</a:t>
            </a:r>
            <a:r>
              <a:rPr lang="en-US" sz="3200" b="1" i="1" dirty="0" smtClean="0">
                <a:solidFill>
                  <a:schemeClr val="tx2"/>
                </a:solidFill>
              </a:rPr>
              <a:t> </a:t>
            </a:r>
            <a:r>
              <a:rPr lang="en-US" sz="3200" b="1" i="1" dirty="0">
                <a:solidFill>
                  <a:schemeClr val="tx2"/>
                </a:solidFill>
              </a:rPr>
              <a:t>and </a:t>
            </a:r>
            <a:r>
              <a:rPr lang="en-US" sz="3200" b="1" i="1" dirty="0" smtClean="0">
                <a:solidFill>
                  <a:schemeClr val="tx2"/>
                </a:solidFill>
              </a:rPr>
              <a:t>O</a:t>
            </a:r>
            <a:r>
              <a:rPr lang="en-US" sz="4000" i="1" dirty="0">
                <a:solidFill>
                  <a:schemeClr val="tx2"/>
                </a:solidFill>
              </a:rPr>
              <a:t> </a:t>
            </a:r>
            <a:r>
              <a:rPr lang="en-US" sz="3200" b="1" i="1" dirty="0" smtClean="0">
                <a:solidFill>
                  <a:schemeClr val="tx2"/>
                </a:solidFill>
              </a:rPr>
              <a:t>mean kinetic energies</a:t>
            </a:r>
            <a:endParaRPr lang="en-US" sz="3200" b="1" i="1" dirty="0">
              <a:solidFill>
                <a:srgbClr val="FF0000"/>
              </a:solidFill>
            </a:endParaRPr>
          </a:p>
        </p:txBody>
      </p:sp>
      <p:sp>
        <p:nvSpPr>
          <p:cNvPr id="37892" name="Text Box 6"/>
          <p:cNvSpPr txBox="1">
            <a:spLocks noChangeArrowheads="1"/>
          </p:cNvSpPr>
          <p:nvPr/>
        </p:nvSpPr>
        <p:spPr bwMode="auto">
          <a:xfrm>
            <a:off x="0" y="5534561"/>
            <a:ext cx="9144000" cy="1323439"/>
          </a:xfrm>
          <a:prstGeom prst="rect">
            <a:avLst/>
          </a:prstGeom>
          <a:solidFill>
            <a:schemeClr val="bg1"/>
          </a:solidFill>
          <a:ln w="9525">
            <a:noFill/>
            <a:miter lim="800000"/>
            <a:headEnd/>
            <a:tailEnd/>
          </a:ln>
        </p:spPr>
        <p:txBody>
          <a:bodyPr wrap="square">
            <a:spAutoFit/>
          </a:bodyPr>
          <a:lstStyle/>
          <a:p>
            <a:r>
              <a:rPr lang="en-US" sz="2000" b="1" dirty="0" smtClean="0"/>
              <a:t>The upper layers (&gt;100 km) of the atmosphere demonstrate a progressive heating of molecular oxygen as a result of collisions with </a:t>
            </a:r>
            <a:r>
              <a:rPr lang="en-US" sz="2000" b="1" dirty="0" err="1" smtClean="0"/>
              <a:t>magnetospheric</a:t>
            </a:r>
            <a:r>
              <a:rPr lang="en-US" sz="2000" b="1" dirty="0" smtClean="0"/>
              <a:t> ions and suprathermal oxygen atoms, which leads to the formation of the extended</a:t>
            </a:r>
          </a:p>
          <a:p>
            <a:r>
              <a:rPr lang="en-US" sz="2000" b="1" dirty="0" smtClean="0"/>
              <a:t>oxygen exosphere of </a:t>
            </a:r>
            <a:r>
              <a:rPr lang="en-US" sz="2000" b="1" dirty="0" err="1" smtClean="0"/>
              <a:t>Europa</a:t>
            </a:r>
            <a:r>
              <a:rPr lang="en-US" sz="2000" b="1" dirty="0" smtClean="0"/>
              <a:t>.</a:t>
            </a:r>
            <a:r>
              <a:rPr lang="ru-RU" sz="2000" dirty="0" smtClean="0"/>
              <a:t> </a:t>
            </a:r>
            <a:endParaRPr lang="ru-RU" sz="2000" b="1" dirty="0"/>
          </a:p>
        </p:txBody>
      </p:sp>
      <p:pic>
        <p:nvPicPr>
          <p:cNvPr id="83971" name="Picture 3"/>
          <p:cNvPicPr>
            <a:picLocks noChangeAspect="1" noChangeArrowheads="1"/>
          </p:cNvPicPr>
          <p:nvPr/>
        </p:nvPicPr>
        <p:blipFill>
          <a:blip r:embed="rId2" cstate="print"/>
          <a:srcRect/>
          <a:stretch>
            <a:fillRect/>
          </a:stretch>
        </p:blipFill>
        <p:spPr bwMode="auto">
          <a:xfrm>
            <a:off x="107504" y="1052736"/>
            <a:ext cx="8820472"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0" y="0"/>
            <a:ext cx="9144000" cy="764704"/>
          </a:xfrm>
          <a:prstGeom prst="rect">
            <a:avLst/>
          </a:prstGeom>
          <a:solidFill>
            <a:schemeClr val="bg1"/>
          </a:solidFill>
          <a:ln w="9525">
            <a:noFill/>
            <a:miter lim="800000"/>
            <a:headEnd/>
            <a:tailEnd/>
          </a:ln>
        </p:spPr>
        <p:txBody>
          <a:bodyPr lIns="92075" tIns="46038" rIns="92075" bIns="46038" anchor="b"/>
          <a:lstStyle/>
          <a:p>
            <a:r>
              <a:rPr lang="fr-FR" sz="4000" b="1" dirty="0" smtClean="0"/>
              <a:t>1D DSMC model: </a:t>
            </a:r>
            <a:r>
              <a:rPr lang="en-US" sz="3200" b="1" i="1" dirty="0" smtClean="0">
                <a:solidFill>
                  <a:schemeClr val="tx2"/>
                </a:solidFill>
              </a:rPr>
              <a:t>O</a:t>
            </a:r>
            <a:r>
              <a:rPr lang="en-US" sz="3200" b="1" i="1" baseline="-25000" dirty="0" smtClean="0">
                <a:solidFill>
                  <a:schemeClr val="tx2"/>
                </a:solidFill>
              </a:rPr>
              <a:t>2</a:t>
            </a:r>
            <a:r>
              <a:rPr lang="en-US" sz="3200" b="1" i="1" dirty="0" smtClean="0">
                <a:solidFill>
                  <a:schemeClr val="tx2"/>
                </a:solidFill>
              </a:rPr>
              <a:t> scales</a:t>
            </a:r>
            <a:endParaRPr lang="en-US" sz="3200" b="1" i="1" dirty="0">
              <a:solidFill>
                <a:srgbClr val="FF0000"/>
              </a:solidFill>
            </a:endParaRPr>
          </a:p>
        </p:txBody>
      </p:sp>
      <p:sp>
        <p:nvSpPr>
          <p:cNvPr id="37892" name="Text Box 6"/>
          <p:cNvSpPr txBox="1">
            <a:spLocks noChangeArrowheads="1"/>
          </p:cNvSpPr>
          <p:nvPr/>
        </p:nvSpPr>
        <p:spPr bwMode="auto">
          <a:xfrm>
            <a:off x="0" y="764704"/>
            <a:ext cx="3491880" cy="5837495"/>
          </a:xfrm>
          <a:prstGeom prst="rect">
            <a:avLst/>
          </a:prstGeom>
          <a:solidFill>
            <a:schemeClr val="bg1"/>
          </a:solidFill>
          <a:ln w="9525">
            <a:noFill/>
            <a:miter lim="800000"/>
            <a:headEnd/>
            <a:tailEnd/>
          </a:ln>
        </p:spPr>
        <p:txBody>
          <a:bodyPr wrap="square">
            <a:spAutoFit/>
          </a:bodyPr>
          <a:lstStyle/>
          <a:p>
            <a:r>
              <a:rPr lang="en-US" b="1" dirty="0" err="1" smtClean="0"/>
              <a:t>Macroscale</a:t>
            </a:r>
            <a:r>
              <a:rPr lang="en-US" b="1" dirty="0" smtClean="0"/>
              <a:t> – </a:t>
            </a:r>
            <a:r>
              <a:rPr lang="en-US" b="1" dirty="0" smtClean="0">
                <a:solidFill>
                  <a:srgbClr val="FF0000"/>
                </a:solidFill>
              </a:rPr>
              <a:t>height scale </a:t>
            </a:r>
          </a:p>
          <a:p>
            <a:r>
              <a:rPr lang="en-US" b="1" dirty="0" smtClean="0">
                <a:solidFill>
                  <a:srgbClr val="FF0000"/>
                </a:solidFill>
              </a:rPr>
              <a:t>H(h)=</a:t>
            </a:r>
            <a:r>
              <a:rPr lang="en-US" b="1" dirty="0" err="1" smtClean="0">
                <a:solidFill>
                  <a:srgbClr val="FF0000"/>
                </a:solidFill>
              </a:rPr>
              <a:t>kT</a:t>
            </a:r>
            <a:r>
              <a:rPr lang="en-US" b="1" dirty="0" smtClean="0">
                <a:solidFill>
                  <a:srgbClr val="FF0000"/>
                </a:solidFill>
              </a:rPr>
              <a:t>(h)/mg(h)</a:t>
            </a:r>
          </a:p>
          <a:p>
            <a:endParaRPr lang="en-US" b="1" dirty="0" smtClean="0">
              <a:solidFill>
                <a:srgbClr val="FF0000"/>
              </a:solidFill>
            </a:endParaRPr>
          </a:p>
          <a:p>
            <a:r>
              <a:rPr lang="en-US" b="1" dirty="0" err="1" smtClean="0"/>
              <a:t>Microscale</a:t>
            </a:r>
            <a:r>
              <a:rPr lang="en-US" b="1" dirty="0" smtClean="0"/>
              <a:t> - </a:t>
            </a:r>
            <a:r>
              <a:rPr lang="en-US" b="1" dirty="0" smtClean="0">
                <a:solidFill>
                  <a:srgbClr val="0000FF"/>
                </a:solidFill>
              </a:rPr>
              <a:t>mean free</a:t>
            </a:r>
          </a:p>
          <a:p>
            <a:r>
              <a:rPr lang="en-US" b="1" dirty="0" smtClean="0">
                <a:solidFill>
                  <a:srgbClr val="0000FF"/>
                </a:solidFill>
              </a:rPr>
              <a:t>path </a:t>
            </a:r>
            <a:r>
              <a:rPr lang="el-GR" b="1" dirty="0" smtClean="0">
                <a:solidFill>
                  <a:srgbClr val="0000FF"/>
                </a:solidFill>
                <a:cs typeface="Times New Roman" pitchFamily="18" charset="0"/>
              </a:rPr>
              <a:t>λ</a:t>
            </a:r>
            <a:r>
              <a:rPr lang="en-US" b="1" dirty="0" smtClean="0">
                <a:solidFill>
                  <a:srgbClr val="0000FF"/>
                </a:solidFill>
                <a:cs typeface="Times New Roman" pitchFamily="18" charset="0"/>
              </a:rPr>
              <a:t>(h)~(n(h)*</a:t>
            </a:r>
            <a:r>
              <a:rPr lang="el-GR" b="1" dirty="0" smtClean="0">
                <a:solidFill>
                  <a:srgbClr val="0000FF"/>
                </a:solidFill>
                <a:cs typeface="Times New Roman" pitchFamily="18" charset="0"/>
              </a:rPr>
              <a:t>σ</a:t>
            </a:r>
            <a:r>
              <a:rPr lang="en-US" b="1" dirty="0" smtClean="0">
                <a:solidFill>
                  <a:srgbClr val="0000FF"/>
                </a:solidFill>
                <a:cs typeface="Times New Roman" pitchFamily="18" charset="0"/>
              </a:rPr>
              <a:t>)</a:t>
            </a:r>
            <a:r>
              <a:rPr lang="en-US" b="1" baseline="30000" dirty="0" smtClean="0">
                <a:solidFill>
                  <a:srgbClr val="0000FF"/>
                </a:solidFill>
                <a:cs typeface="Times New Roman" pitchFamily="18" charset="0"/>
              </a:rPr>
              <a:t>-1</a:t>
            </a:r>
          </a:p>
          <a:p>
            <a:endParaRPr lang="en-US" b="1" dirty="0" smtClean="0"/>
          </a:p>
          <a:p>
            <a:endParaRPr lang="en-US" b="1" dirty="0" smtClean="0"/>
          </a:p>
          <a:p>
            <a:r>
              <a:rPr lang="en-US" b="1" dirty="0" smtClean="0"/>
              <a:t>Knudsen number= </a:t>
            </a:r>
            <a:r>
              <a:rPr lang="el-GR" b="1" dirty="0" smtClean="0">
                <a:solidFill>
                  <a:srgbClr val="0000FF"/>
                </a:solidFill>
              </a:rPr>
              <a:t>λ</a:t>
            </a:r>
            <a:r>
              <a:rPr lang="en-US" b="1" dirty="0" smtClean="0">
                <a:solidFill>
                  <a:srgbClr val="0000FF"/>
                </a:solidFill>
              </a:rPr>
              <a:t>(h)/</a:t>
            </a:r>
            <a:r>
              <a:rPr lang="en-US" b="1" dirty="0" smtClean="0">
                <a:solidFill>
                  <a:srgbClr val="FF0000"/>
                </a:solidFill>
              </a:rPr>
              <a:t>H(h):</a:t>
            </a:r>
          </a:p>
          <a:p>
            <a:endParaRPr lang="en-US" b="1" dirty="0" smtClean="0">
              <a:solidFill>
                <a:srgbClr val="FF0000"/>
              </a:solidFill>
            </a:endParaRPr>
          </a:p>
          <a:p>
            <a:r>
              <a:rPr lang="en-US" b="1" dirty="0" err="1" smtClean="0"/>
              <a:t>Kn</a:t>
            </a:r>
            <a:r>
              <a:rPr lang="en-US" b="1" dirty="0" smtClean="0"/>
              <a:t> &gt;&gt; 1 – free molecular dynamics  (MC)</a:t>
            </a:r>
          </a:p>
          <a:p>
            <a:endParaRPr lang="en-US" b="1" dirty="0" smtClean="0">
              <a:solidFill>
                <a:srgbClr val="0070C0"/>
              </a:solidFill>
            </a:endParaRPr>
          </a:p>
          <a:p>
            <a:r>
              <a:rPr lang="en-US" b="1" dirty="0" smtClean="0">
                <a:solidFill>
                  <a:srgbClr val="0070C0"/>
                </a:solidFill>
              </a:rPr>
              <a:t>Transition region ~ 0.1-1  (DSMC)</a:t>
            </a:r>
          </a:p>
          <a:p>
            <a:endParaRPr lang="el-GR" sz="2000" b="1" baseline="30000" dirty="0" smtClean="0">
              <a:solidFill>
                <a:srgbClr val="0000FF"/>
              </a:solidFill>
              <a:cs typeface="Times New Roman" pitchFamily="18" charset="0"/>
            </a:endParaRPr>
          </a:p>
        </p:txBody>
      </p:sp>
      <p:pic>
        <p:nvPicPr>
          <p:cNvPr id="5" name="Рисунок 4" descr="e09-Kn.eps"/>
          <p:cNvPicPr>
            <a:picLocks noChangeAspect="1"/>
          </p:cNvPicPr>
          <p:nvPr/>
        </p:nvPicPr>
        <p:blipFill>
          <a:blip r:embed="rId2" cstate="print"/>
          <a:stretch>
            <a:fillRect/>
          </a:stretch>
        </p:blipFill>
        <p:spPr>
          <a:xfrm>
            <a:off x="3498950" y="692696"/>
            <a:ext cx="5645050" cy="6165304"/>
          </a:xfrm>
          <a:prstGeom prst="rect">
            <a:avLst/>
          </a:prstGeom>
          <a:solidFill>
            <a:schemeClr val="bg1"/>
          </a:solid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feld 6"/>
          <p:cNvSpPr txBox="1">
            <a:spLocks noChangeArrowheads="1"/>
          </p:cNvSpPr>
          <p:nvPr/>
        </p:nvSpPr>
        <p:spPr bwMode="auto">
          <a:xfrm>
            <a:off x="0" y="0"/>
            <a:ext cx="9144000" cy="584775"/>
          </a:xfrm>
          <a:prstGeom prst="rect">
            <a:avLst/>
          </a:prstGeom>
          <a:solidFill>
            <a:schemeClr val="tx1"/>
          </a:solidFill>
          <a:ln w="9525">
            <a:noFill/>
            <a:miter lim="800000"/>
            <a:headEnd/>
            <a:tailEnd/>
          </a:ln>
        </p:spPr>
        <p:txBody>
          <a:bodyPr>
            <a:spAutoFit/>
          </a:bodyPr>
          <a:lstStyle/>
          <a:p>
            <a:r>
              <a:rPr lang="ru-RU" b="1" u="none" dirty="0" smtClean="0"/>
              <a:t>Атмосферы</a:t>
            </a:r>
            <a:r>
              <a:rPr lang="en-US" b="1" u="none" dirty="0" smtClean="0">
                <a:solidFill>
                  <a:srgbClr val="760000"/>
                </a:solidFill>
              </a:rPr>
              <a:t>: </a:t>
            </a:r>
            <a:r>
              <a:rPr lang="ru-RU" b="1" i="1" u="none" dirty="0" smtClean="0">
                <a:solidFill>
                  <a:srgbClr val="760000"/>
                </a:solidFill>
              </a:rPr>
              <a:t>диссипация атмосферы</a:t>
            </a:r>
            <a:endParaRPr lang="en-US" sz="1800" i="1" u="none" dirty="0">
              <a:solidFill>
                <a:srgbClr val="404040"/>
              </a:solidFill>
              <a:latin typeface="Arial" charset="0"/>
            </a:endParaRPr>
          </a:p>
        </p:txBody>
      </p:sp>
      <p:sp>
        <p:nvSpPr>
          <p:cNvPr id="4" name="Rectangle 2"/>
          <p:cNvSpPr txBox="1">
            <a:spLocks noChangeArrowheads="1"/>
          </p:cNvSpPr>
          <p:nvPr/>
        </p:nvSpPr>
        <p:spPr>
          <a:xfrm>
            <a:off x="0" y="0"/>
            <a:ext cx="9144000" cy="609600"/>
          </a:xfrm>
          <a:prstGeom prst="rect">
            <a:avLst/>
          </a:prstGeom>
          <a:solidFill>
            <a:schemeClr val="bg1"/>
          </a:solidFill>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kern="0" dirty="0" err="1" smtClean="0">
                <a:latin typeface="+mj-lt"/>
                <a:ea typeface="+mj-ea"/>
                <a:cs typeface="+mj-cs"/>
              </a:rPr>
              <a:t>Europa</a:t>
            </a:r>
            <a:r>
              <a:rPr lang="en-US" sz="3600" b="1" kern="0" dirty="0" smtClean="0">
                <a:latin typeface="+mj-lt"/>
                <a:ea typeface="+mj-ea"/>
                <a:cs typeface="+mj-cs"/>
              </a:rPr>
              <a:t> exosphere</a:t>
            </a:r>
            <a:r>
              <a:rPr kumimoji="0" lang="en-US" sz="3600" b="1" i="0" u="none" strike="noStrike" kern="0" cap="none" spc="0" normalizeH="0" baseline="0" noProof="0" dirty="0" smtClean="0">
                <a:ln>
                  <a:noFill/>
                </a:ln>
                <a:solidFill>
                  <a:schemeClr val="tx1"/>
                </a:solidFill>
                <a:effectLst/>
                <a:uLnTx/>
                <a:uFillTx/>
                <a:latin typeface="+mj-lt"/>
                <a:ea typeface="+mj-ea"/>
                <a:cs typeface="+mj-cs"/>
              </a:rPr>
              <a:t>:</a:t>
            </a:r>
            <a:r>
              <a:rPr kumimoji="0" lang="en-US" sz="3600" b="1" i="1" u="none" strike="noStrike" kern="0" cap="none" spc="0" normalizeH="0" baseline="0" noProof="0" dirty="0" smtClean="0">
                <a:ln>
                  <a:noFill/>
                </a:ln>
                <a:solidFill>
                  <a:schemeClr val="tx1"/>
                </a:solidFill>
                <a:effectLst/>
                <a:uLnTx/>
                <a:uFillTx/>
                <a:latin typeface="+mj-lt"/>
                <a:ea typeface="+mj-ea"/>
                <a:cs typeface="+mj-cs"/>
              </a:rPr>
              <a:t> MC EGEON model</a:t>
            </a:r>
            <a:endParaRPr kumimoji="0" lang="en-US" sz="3600" b="1" i="1" u="none" strike="noStrike" kern="0" cap="none" spc="0" normalizeH="0" baseline="0" noProof="0" dirty="0">
              <a:ln>
                <a:noFill/>
              </a:ln>
              <a:solidFill>
                <a:schemeClr val="tx1"/>
              </a:solidFill>
              <a:effectLst/>
              <a:uLnTx/>
              <a:uFillTx/>
              <a:latin typeface="+mj-lt"/>
              <a:ea typeface="+mj-ea"/>
              <a:cs typeface="+mj-cs"/>
            </a:endParaRPr>
          </a:p>
        </p:txBody>
      </p:sp>
      <p:sp>
        <p:nvSpPr>
          <p:cNvPr id="5" name="CasellaDiTesto 7"/>
          <p:cNvSpPr txBox="1">
            <a:spLocks noChangeArrowheads="1"/>
          </p:cNvSpPr>
          <p:nvPr/>
        </p:nvSpPr>
        <p:spPr bwMode="auto">
          <a:xfrm flipH="1">
            <a:off x="341666" y="1041630"/>
            <a:ext cx="3960440" cy="3093154"/>
          </a:xfrm>
          <a:prstGeom prst="rect">
            <a:avLst/>
          </a:prstGeom>
          <a:noFill/>
          <a:ln w="9525">
            <a:noFill/>
            <a:miter lim="800000"/>
            <a:headEnd/>
            <a:tailEnd/>
          </a:ln>
        </p:spPr>
        <p:txBody>
          <a:bodyPr wrap="square">
            <a:spAutoFit/>
          </a:bodyPr>
          <a:lstStyle/>
          <a:p>
            <a:pPr marL="342900" indent="-342900">
              <a:spcBef>
                <a:spcPts val="600"/>
              </a:spcBef>
              <a:buFont typeface="Arial"/>
              <a:buChar char="•"/>
            </a:pPr>
            <a:r>
              <a:rPr lang="en-US" sz="2000" dirty="0" smtClean="0">
                <a:latin typeface="Arial"/>
                <a:cs typeface="Arial"/>
              </a:rPr>
              <a:t>Direct ion sputtering is mainly related to ion impact flux</a:t>
            </a:r>
          </a:p>
          <a:p>
            <a:pPr marL="342900" indent="-342900">
              <a:spcBef>
                <a:spcPts val="600"/>
              </a:spcBef>
              <a:buFont typeface="Arial"/>
              <a:buChar char="•"/>
            </a:pPr>
            <a:r>
              <a:rPr lang="en-US" sz="2000" dirty="0" smtClean="0">
                <a:latin typeface="Arial"/>
                <a:cs typeface="Arial"/>
              </a:rPr>
              <a:t>Major impact occurs in the </a:t>
            </a:r>
            <a:r>
              <a:rPr lang="en-US" sz="2000" b="1" dirty="0" smtClean="0">
                <a:latin typeface="Arial"/>
                <a:cs typeface="Arial"/>
              </a:rPr>
              <a:t>trailing side</a:t>
            </a:r>
            <a:r>
              <a:rPr lang="en-US" sz="2000" dirty="0" smtClean="0">
                <a:latin typeface="Arial"/>
                <a:cs typeface="Arial"/>
              </a:rPr>
              <a:t>. </a:t>
            </a:r>
            <a:endParaRPr lang="it-IT" sz="2000" dirty="0" smtClean="0">
              <a:latin typeface="Arial"/>
              <a:cs typeface="Arial"/>
            </a:endParaRPr>
          </a:p>
          <a:p>
            <a:pPr marL="342900" indent="-342900">
              <a:spcBef>
                <a:spcPts val="600"/>
              </a:spcBef>
              <a:buFont typeface="Arial"/>
              <a:buChar char="•"/>
            </a:pPr>
            <a:r>
              <a:rPr lang="en-US" sz="2000" dirty="0" smtClean="0">
                <a:latin typeface="Arial"/>
                <a:cs typeface="Arial"/>
              </a:rPr>
              <a:t>Ion sputtering is </a:t>
            </a:r>
            <a:r>
              <a:rPr lang="en-US" sz="2000" dirty="0">
                <a:latin typeface="Arial"/>
                <a:cs typeface="Arial"/>
              </a:rPr>
              <a:t>a </a:t>
            </a:r>
            <a:r>
              <a:rPr lang="en-US" sz="2000" b="1" dirty="0">
                <a:latin typeface="Arial"/>
                <a:cs typeface="Arial"/>
              </a:rPr>
              <a:t>stoichiometric</a:t>
            </a:r>
            <a:r>
              <a:rPr lang="en-US" sz="2000" dirty="0">
                <a:latin typeface="Arial"/>
                <a:cs typeface="Arial"/>
              </a:rPr>
              <a:t> </a:t>
            </a:r>
            <a:r>
              <a:rPr lang="en-US" sz="2000" dirty="0" smtClean="0">
                <a:latin typeface="Arial"/>
                <a:cs typeface="Arial"/>
              </a:rPr>
              <a:t>process</a:t>
            </a:r>
          </a:p>
          <a:p>
            <a:pPr marL="342900" indent="-342900">
              <a:spcBef>
                <a:spcPts val="600"/>
              </a:spcBef>
              <a:buFont typeface="Arial"/>
              <a:buChar char="•"/>
            </a:pPr>
            <a:r>
              <a:rPr lang="en-GB" sz="2000" dirty="0">
                <a:latin typeface="Arial"/>
                <a:cs typeface="Arial"/>
              </a:rPr>
              <a:t>A</a:t>
            </a:r>
            <a:r>
              <a:rPr lang="en-GB" sz="2000" dirty="0" smtClean="0">
                <a:latin typeface="Arial"/>
                <a:cs typeface="Arial"/>
              </a:rPr>
              <a:t>ll </a:t>
            </a:r>
            <a:r>
              <a:rPr lang="en-GB" sz="2000" dirty="0">
                <a:latin typeface="Arial"/>
                <a:cs typeface="Arial"/>
              </a:rPr>
              <a:t>species trapped into the upper surface layers can be </a:t>
            </a:r>
            <a:r>
              <a:rPr lang="en-GB" sz="2000" dirty="0" smtClean="0">
                <a:latin typeface="Arial"/>
                <a:cs typeface="Arial"/>
              </a:rPr>
              <a:t>sputtered</a:t>
            </a:r>
            <a:endParaRPr lang="en-US" sz="2000" dirty="0">
              <a:latin typeface="Arial"/>
              <a:cs typeface="Arial"/>
            </a:endParaRPr>
          </a:p>
        </p:txBody>
      </p:sp>
      <p:pic>
        <p:nvPicPr>
          <p:cNvPr id="11" name="Picture 6" descr="Macintosh HD:Users:annamilillo:Documents:lavori:Jupiter:Milillo2013:Figure2_H2Odensity_ALL_config1.tif"/>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11960" y="1124744"/>
            <a:ext cx="4824536" cy="4104456"/>
          </a:xfrm>
          <a:prstGeom prst="rect">
            <a:avLst/>
          </a:prstGeom>
          <a:noFill/>
          <a:ln>
            <a:noFill/>
          </a:ln>
        </p:spPr>
      </p:pic>
      <p:sp>
        <p:nvSpPr>
          <p:cNvPr id="12" name="Rettangolo 17"/>
          <p:cNvSpPr>
            <a:spLocks noChangeArrowheads="1"/>
          </p:cNvSpPr>
          <p:nvPr/>
        </p:nvSpPr>
        <p:spPr bwMode="auto">
          <a:xfrm>
            <a:off x="5796136" y="1412776"/>
            <a:ext cx="1371600" cy="400050"/>
          </a:xfrm>
          <a:prstGeom prst="rect">
            <a:avLst/>
          </a:prstGeom>
          <a:noFill/>
          <a:ln w="9525">
            <a:noFill/>
            <a:miter lim="800000"/>
            <a:headEnd/>
            <a:tailEnd/>
          </a:ln>
        </p:spPr>
        <p:txBody>
          <a:bodyPr>
            <a:spAutoFit/>
          </a:bodyPr>
          <a:lstStyle/>
          <a:p>
            <a:pPr algn="ctr"/>
            <a:r>
              <a:rPr lang="en-US" sz="2000" b="1" dirty="0">
                <a:solidFill>
                  <a:srgbClr val="000000"/>
                </a:solidFill>
                <a:latin typeface="Arial"/>
                <a:cs typeface="Arial"/>
              </a:rPr>
              <a:t>Leading </a:t>
            </a:r>
            <a:endParaRPr lang="it-IT" sz="2000" b="1" dirty="0">
              <a:latin typeface="Arial"/>
            </a:endParaRPr>
          </a:p>
        </p:txBody>
      </p:sp>
      <p:sp>
        <p:nvSpPr>
          <p:cNvPr id="13" name="Rettangolo 16"/>
          <p:cNvSpPr>
            <a:spLocks noChangeArrowheads="1"/>
          </p:cNvSpPr>
          <p:nvPr/>
        </p:nvSpPr>
        <p:spPr bwMode="auto">
          <a:xfrm>
            <a:off x="5832636" y="3989759"/>
            <a:ext cx="1371600" cy="400050"/>
          </a:xfrm>
          <a:prstGeom prst="rect">
            <a:avLst/>
          </a:prstGeom>
          <a:noFill/>
          <a:ln w="9525">
            <a:noFill/>
            <a:miter lim="800000"/>
            <a:headEnd/>
            <a:tailEnd/>
          </a:ln>
        </p:spPr>
        <p:txBody>
          <a:bodyPr>
            <a:spAutoFit/>
          </a:bodyPr>
          <a:lstStyle/>
          <a:p>
            <a:pPr algn="ctr"/>
            <a:r>
              <a:rPr lang="en-US" sz="2000" b="1" dirty="0">
                <a:solidFill>
                  <a:srgbClr val="000000"/>
                </a:solidFill>
                <a:latin typeface="Arial"/>
                <a:cs typeface="Arial"/>
              </a:rPr>
              <a:t>Trailing </a:t>
            </a:r>
            <a:endParaRPr lang="it-IT" sz="2000" b="1" dirty="0">
              <a:latin typeface="Arial"/>
            </a:endParaRPr>
          </a:p>
        </p:txBody>
      </p:sp>
      <p:sp>
        <p:nvSpPr>
          <p:cNvPr id="14" name="Sole 41"/>
          <p:cNvSpPr/>
          <p:nvPr/>
        </p:nvSpPr>
        <p:spPr>
          <a:xfrm>
            <a:off x="6335874" y="1685007"/>
            <a:ext cx="360362" cy="360363"/>
          </a:xfrm>
          <a:prstGeom prst="su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a:endParaRPr>
          </a:p>
        </p:txBody>
      </p:sp>
      <p:sp>
        <p:nvSpPr>
          <p:cNvPr id="15" name="CasellaDiTesto 45"/>
          <p:cNvSpPr txBox="1">
            <a:spLocks noChangeArrowheads="1"/>
          </p:cNvSpPr>
          <p:nvPr/>
        </p:nvSpPr>
        <p:spPr bwMode="auto">
          <a:xfrm rot="5400000">
            <a:off x="8113624" y="2850530"/>
            <a:ext cx="1547813" cy="369888"/>
          </a:xfrm>
          <a:prstGeom prst="rect">
            <a:avLst/>
          </a:prstGeom>
          <a:solidFill>
            <a:schemeClr val="bg1"/>
          </a:solidFill>
          <a:ln w="9525">
            <a:noFill/>
            <a:miter lim="800000"/>
            <a:headEnd/>
            <a:tailEnd/>
          </a:ln>
        </p:spPr>
        <p:txBody>
          <a:bodyPr wrap="none">
            <a:spAutoFit/>
          </a:bodyPr>
          <a:lstStyle/>
          <a:p>
            <a:r>
              <a:rPr lang="en-US" b="1" dirty="0">
                <a:latin typeface="Arial"/>
              </a:rPr>
              <a:t>Log(H</a:t>
            </a:r>
            <a:r>
              <a:rPr lang="en-US" b="1" baseline="-25000" dirty="0">
                <a:latin typeface="Arial"/>
              </a:rPr>
              <a:t>2</a:t>
            </a:r>
            <a:r>
              <a:rPr lang="en-US" b="1" dirty="0">
                <a:latin typeface="Arial"/>
              </a:rPr>
              <a:t>O/m</a:t>
            </a:r>
            <a:r>
              <a:rPr lang="en-US" b="1" baseline="30000" dirty="0">
                <a:latin typeface="Arial"/>
              </a:rPr>
              <a:t>3</a:t>
            </a:r>
            <a:r>
              <a:rPr lang="en-US" b="1" dirty="0">
                <a:latin typeface="Arial"/>
              </a:rPr>
              <a:t>)</a:t>
            </a:r>
          </a:p>
        </p:txBody>
      </p:sp>
      <p:sp>
        <p:nvSpPr>
          <p:cNvPr id="16" name="CasellaDiTesto 48"/>
          <p:cNvSpPr txBox="1">
            <a:spLocks noChangeArrowheads="1"/>
          </p:cNvSpPr>
          <p:nvPr/>
        </p:nvSpPr>
        <p:spPr bwMode="auto">
          <a:xfrm>
            <a:off x="5364088" y="980728"/>
            <a:ext cx="2233229" cy="369332"/>
          </a:xfrm>
          <a:prstGeom prst="rect">
            <a:avLst/>
          </a:prstGeom>
          <a:noFill/>
          <a:ln w="9525">
            <a:noFill/>
            <a:miter lim="800000"/>
            <a:headEnd/>
            <a:tailEnd/>
          </a:ln>
        </p:spPr>
        <p:txBody>
          <a:bodyPr wrap="none">
            <a:spAutoFit/>
          </a:bodyPr>
          <a:lstStyle/>
          <a:p>
            <a:r>
              <a:rPr lang="en-US" b="1" dirty="0">
                <a:latin typeface="Arial"/>
                <a:cs typeface="Arial"/>
              </a:rPr>
              <a:t>H</a:t>
            </a:r>
            <a:r>
              <a:rPr lang="en-US" b="1" baseline="-25000" dirty="0">
                <a:latin typeface="Arial"/>
                <a:cs typeface="Arial"/>
              </a:rPr>
              <a:t>2</a:t>
            </a:r>
            <a:r>
              <a:rPr lang="en-US" b="1" dirty="0">
                <a:latin typeface="Arial"/>
                <a:cs typeface="Arial"/>
              </a:rPr>
              <a:t>O released by </a:t>
            </a:r>
            <a:r>
              <a:rPr lang="en-US" b="1" dirty="0" smtClean="0">
                <a:latin typeface="Arial"/>
              </a:rPr>
              <a:t>IS</a:t>
            </a:r>
            <a:endParaRPr lang="en-US" b="1" dirty="0">
              <a:latin typeface="Arial"/>
            </a:endParaRPr>
          </a:p>
        </p:txBody>
      </p:sp>
      <p:sp>
        <p:nvSpPr>
          <p:cNvPr id="17" name="CasellaDiTesto 7"/>
          <p:cNvSpPr txBox="1">
            <a:spLocks noChangeArrowheads="1"/>
          </p:cNvSpPr>
          <p:nvPr/>
        </p:nvSpPr>
        <p:spPr bwMode="auto">
          <a:xfrm flipH="1">
            <a:off x="179512" y="1124744"/>
            <a:ext cx="3960440" cy="3093154"/>
          </a:xfrm>
          <a:prstGeom prst="rect">
            <a:avLst/>
          </a:prstGeom>
          <a:solidFill>
            <a:schemeClr val="bg1"/>
          </a:solidFill>
          <a:ln w="9525">
            <a:noFill/>
            <a:miter lim="800000"/>
            <a:headEnd/>
            <a:tailEnd/>
          </a:ln>
        </p:spPr>
        <p:txBody>
          <a:bodyPr wrap="square">
            <a:spAutoFit/>
          </a:bodyPr>
          <a:lstStyle/>
          <a:p>
            <a:pPr marL="342900" indent="-342900">
              <a:spcBef>
                <a:spcPts val="600"/>
              </a:spcBef>
              <a:buFont typeface="Arial"/>
              <a:buChar char="•"/>
            </a:pPr>
            <a:r>
              <a:rPr lang="en-US" sz="2000" dirty="0" smtClean="0">
                <a:latin typeface="Arial"/>
                <a:cs typeface="Arial"/>
              </a:rPr>
              <a:t>Direct ion sputtering is mainly related to ion impact flux</a:t>
            </a:r>
          </a:p>
          <a:p>
            <a:pPr marL="342900" indent="-342900">
              <a:spcBef>
                <a:spcPts val="600"/>
              </a:spcBef>
              <a:buFont typeface="Arial"/>
              <a:buChar char="•"/>
            </a:pPr>
            <a:r>
              <a:rPr lang="en-US" sz="2000" dirty="0" smtClean="0">
                <a:latin typeface="Arial"/>
                <a:cs typeface="Arial"/>
              </a:rPr>
              <a:t>Major impact occurs in the </a:t>
            </a:r>
            <a:r>
              <a:rPr lang="en-US" sz="2000" b="1" dirty="0" smtClean="0">
                <a:latin typeface="Arial"/>
                <a:cs typeface="Arial"/>
              </a:rPr>
              <a:t>trailing side</a:t>
            </a:r>
            <a:r>
              <a:rPr lang="en-US" sz="2000" dirty="0" smtClean="0">
                <a:latin typeface="Arial"/>
                <a:cs typeface="Arial"/>
              </a:rPr>
              <a:t>. </a:t>
            </a:r>
            <a:endParaRPr lang="it-IT" sz="2000" dirty="0" smtClean="0">
              <a:latin typeface="Arial"/>
              <a:cs typeface="Arial"/>
            </a:endParaRPr>
          </a:p>
          <a:p>
            <a:pPr marL="342900" indent="-342900">
              <a:spcBef>
                <a:spcPts val="600"/>
              </a:spcBef>
              <a:buFont typeface="Arial"/>
              <a:buChar char="•"/>
            </a:pPr>
            <a:r>
              <a:rPr lang="en-US" sz="2000" dirty="0" smtClean="0">
                <a:latin typeface="Arial"/>
                <a:cs typeface="Arial"/>
              </a:rPr>
              <a:t>Ion sputtering is </a:t>
            </a:r>
            <a:r>
              <a:rPr lang="en-US" sz="2000" dirty="0">
                <a:latin typeface="Arial"/>
                <a:cs typeface="Arial"/>
              </a:rPr>
              <a:t>a </a:t>
            </a:r>
            <a:r>
              <a:rPr lang="en-US" sz="2000" b="1" dirty="0">
                <a:latin typeface="Arial"/>
                <a:cs typeface="Arial"/>
              </a:rPr>
              <a:t>stoichiometric</a:t>
            </a:r>
            <a:r>
              <a:rPr lang="en-US" sz="2000" dirty="0">
                <a:latin typeface="Arial"/>
                <a:cs typeface="Arial"/>
              </a:rPr>
              <a:t> </a:t>
            </a:r>
            <a:r>
              <a:rPr lang="en-US" sz="2000" dirty="0" smtClean="0">
                <a:latin typeface="Arial"/>
                <a:cs typeface="Arial"/>
              </a:rPr>
              <a:t>process</a:t>
            </a:r>
          </a:p>
          <a:p>
            <a:pPr marL="342900" indent="-342900">
              <a:spcBef>
                <a:spcPts val="600"/>
              </a:spcBef>
              <a:buFont typeface="Arial"/>
              <a:buChar char="•"/>
            </a:pPr>
            <a:r>
              <a:rPr lang="en-GB" sz="2000" dirty="0">
                <a:latin typeface="Arial"/>
                <a:cs typeface="Arial"/>
              </a:rPr>
              <a:t>A</a:t>
            </a:r>
            <a:r>
              <a:rPr lang="en-GB" sz="2000" dirty="0" smtClean="0">
                <a:latin typeface="Arial"/>
                <a:cs typeface="Arial"/>
              </a:rPr>
              <a:t>ll </a:t>
            </a:r>
            <a:r>
              <a:rPr lang="en-GB" sz="2000" dirty="0">
                <a:latin typeface="Arial"/>
                <a:cs typeface="Arial"/>
              </a:rPr>
              <a:t>species trapped into the upper surface layers can be </a:t>
            </a:r>
            <a:r>
              <a:rPr lang="en-GB" sz="2000" dirty="0" smtClean="0">
                <a:latin typeface="Arial"/>
                <a:cs typeface="Arial"/>
              </a:rPr>
              <a:t>sputtered</a:t>
            </a:r>
            <a:endParaRPr lang="en-US" sz="2000" dirty="0">
              <a:latin typeface="Arial"/>
              <a:cs typeface="Arial"/>
            </a:endParaRPr>
          </a:p>
        </p:txBody>
      </p:sp>
      <p:sp>
        <p:nvSpPr>
          <p:cNvPr id="19" name="Rectangle 1"/>
          <p:cNvSpPr/>
          <p:nvPr/>
        </p:nvSpPr>
        <p:spPr>
          <a:xfrm>
            <a:off x="827584" y="4509120"/>
            <a:ext cx="2422458" cy="400110"/>
          </a:xfrm>
          <a:prstGeom prst="rect">
            <a:avLst/>
          </a:prstGeom>
          <a:solidFill>
            <a:schemeClr val="bg1"/>
          </a:solidFill>
          <a:ln>
            <a:solidFill>
              <a:schemeClr val="tx1"/>
            </a:solidFill>
          </a:ln>
        </p:spPr>
        <p:txBody>
          <a:bodyPr wrap="none">
            <a:spAutoFit/>
          </a:bodyPr>
          <a:lstStyle/>
          <a:p>
            <a:r>
              <a:rPr lang="en-US" sz="2000" i="1" dirty="0" err="1" smtClean="0">
                <a:latin typeface="Arial"/>
                <a:cs typeface="Arial"/>
              </a:rPr>
              <a:t>Plainaki</a:t>
            </a:r>
            <a:r>
              <a:rPr lang="en-US" sz="2000" i="1" dirty="0" smtClean="0">
                <a:latin typeface="Arial"/>
                <a:cs typeface="Arial"/>
              </a:rPr>
              <a:t> </a:t>
            </a:r>
            <a:r>
              <a:rPr lang="en-US" sz="2000" i="1" dirty="0">
                <a:latin typeface="Arial"/>
                <a:cs typeface="Arial"/>
              </a:rPr>
              <a:t>et al., </a:t>
            </a:r>
            <a:r>
              <a:rPr lang="en-US" sz="2000" i="1" dirty="0" smtClean="0">
                <a:latin typeface="Arial"/>
                <a:cs typeface="Arial"/>
              </a:rPr>
              <a:t>2012</a:t>
            </a:r>
            <a:endParaRPr lang="en-US" sz="2000" dirty="0">
              <a:latin typeface="Arial"/>
              <a:cs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feld 6"/>
          <p:cNvSpPr txBox="1">
            <a:spLocks noChangeArrowheads="1"/>
          </p:cNvSpPr>
          <p:nvPr/>
        </p:nvSpPr>
        <p:spPr bwMode="auto">
          <a:xfrm>
            <a:off x="0" y="0"/>
            <a:ext cx="9144000" cy="584775"/>
          </a:xfrm>
          <a:prstGeom prst="rect">
            <a:avLst/>
          </a:prstGeom>
          <a:solidFill>
            <a:schemeClr val="tx1"/>
          </a:solidFill>
          <a:ln w="9525">
            <a:noFill/>
            <a:miter lim="800000"/>
            <a:headEnd/>
            <a:tailEnd/>
          </a:ln>
        </p:spPr>
        <p:txBody>
          <a:bodyPr>
            <a:spAutoFit/>
          </a:bodyPr>
          <a:lstStyle/>
          <a:p>
            <a:r>
              <a:rPr lang="ru-RU" b="1" u="none" dirty="0" smtClean="0"/>
              <a:t>Атмосферы</a:t>
            </a:r>
            <a:r>
              <a:rPr lang="en-US" b="1" u="none" dirty="0" smtClean="0">
                <a:solidFill>
                  <a:srgbClr val="760000"/>
                </a:solidFill>
              </a:rPr>
              <a:t>: </a:t>
            </a:r>
            <a:r>
              <a:rPr lang="ru-RU" b="1" i="1" u="none" dirty="0" smtClean="0">
                <a:solidFill>
                  <a:srgbClr val="760000"/>
                </a:solidFill>
              </a:rPr>
              <a:t>диссипация атмосферы</a:t>
            </a:r>
            <a:endParaRPr lang="en-US" sz="1800" i="1" u="none" dirty="0">
              <a:solidFill>
                <a:srgbClr val="404040"/>
              </a:solidFill>
              <a:latin typeface="Arial" charset="0"/>
            </a:endParaRPr>
          </a:p>
        </p:txBody>
      </p:sp>
      <p:sp>
        <p:nvSpPr>
          <p:cNvPr id="4" name="Rectangle 2"/>
          <p:cNvSpPr txBox="1">
            <a:spLocks noChangeArrowheads="1"/>
          </p:cNvSpPr>
          <p:nvPr/>
        </p:nvSpPr>
        <p:spPr>
          <a:xfrm>
            <a:off x="0" y="0"/>
            <a:ext cx="9144000" cy="609600"/>
          </a:xfrm>
          <a:prstGeom prst="rect">
            <a:avLst/>
          </a:prstGeom>
          <a:solidFill>
            <a:schemeClr val="bg1"/>
          </a:solidFill>
          <a:ln/>
        </p:spPr>
        <p:txBody>
          <a:bodyPr/>
          <a:lstStyle/>
          <a:p>
            <a:pPr lvl="0" algn="ctr" eaLnBrk="0" hangingPunct="0">
              <a:defRPr/>
            </a:pPr>
            <a:r>
              <a:rPr lang="en-US" sz="3600" b="1" kern="0" dirty="0" err="1" smtClean="0"/>
              <a:t>Europa</a:t>
            </a:r>
            <a:r>
              <a:rPr lang="en-US" sz="3600" b="1" kern="0" dirty="0" smtClean="0"/>
              <a:t> exosphere:</a:t>
            </a:r>
            <a:r>
              <a:rPr lang="en-US" sz="3600" b="1" i="1" kern="0" dirty="0" smtClean="0"/>
              <a:t> test particle MC model</a:t>
            </a:r>
            <a:endParaRPr lang="en-US" sz="3600" b="1" i="1" kern="0" dirty="0"/>
          </a:p>
        </p:txBody>
      </p:sp>
      <p:pic>
        <p:nvPicPr>
          <p:cNvPr id="8" name="Picture 1"/>
          <p:cNvPicPr>
            <a:picLocks noChangeAspect="1"/>
          </p:cNvPicPr>
          <p:nvPr/>
        </p:nvPicPr>
        <p:blipFill>
          <a:blip r:embed="rId3" cstate="print"/>
          <a:stretch>
            <a:fillRect/>
          </a:stretch>
        </p:blipFill>
        <p:spPr>
          <a:xfrm>
            <a:off x="827584" y="908720"/>
            <a:ext cx="7628264" cy="5137606"/>
          </a:xfrm>
          <a:prstGeom prst="rect">
            <a:avLst/>
          </a:prstGeom>
        </p:spPr>
      </p:pic>
      <p:sp>
        <p:nvSpPr>
          <p:cNvPr id="10" name="TextBox 9"/>
          <p:cNvSpPr txBox="1"/>
          <p:nvPr/>
        </p:nvSpPr>
        <p:spPr>
          <a:xfrm>
            <a:off x="755576" y="6237312"/>
            <a:ext cx="3816424" cy="461665"/>
          </a:xfrm>
          <a:prstGeom prst="rect">
            <a:avLst/>
          </a:prstGeom>
          <a:solidFill>
            <a:schemeClr val="bg1"/>
          </a:solidFill>
          <a:ln>
            <a:solidFill>
              <a:schemeClr val="tx1"/>
            </a:solidFill>
          </a:ln>
        </p:spPr>
        <p:txBody>
          <a:bodyPr wrap="square" rtlCol="0">
            <a:spAutoFit/>
          </a:bodyPr>
          <a:lstStyle/>
          <a:p>
            <a:r>
              <a:rPr lang="en-US" spc="-80" dirty="0" err="1" smtClean="0">
                <a:latin typeface="Arial" charset="0"/>
              </a:rPr>
              <a:t>Vorburger</a:t>
            </a:r>
            <a:r>
              <a:rPr lang="en-US" spc="-80" dirty="0" smtClean="0">
                <a:latin typeface="Arial" charset="0"/>
              </a:rPr>
              <a:t> &amp; </a:t>
            </a:r>
            <a:r>
              <a:rPr lang="en-US" spc="-80" dirty="0" err="1" smtClean="0">
                <a:latin typeface="Arial" charset="0"/>
              </a:rPr>
              <a:t>Wurz</a:t>
            </a:r>
            <a:r>
              <a:rPr lang="en-US" spc="-80" dirty="0" smtClean="0">
                <a:latin typeface="Arial" charset="0"/>
              </a:rPr>
              <a:t>, 2018</a:t>
            </a:r>
            <a:endParaRPr lang="en-US" spc="-80" dirty="0">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feld 6"/>
          <p:cNvSpPr txBox="1">
            <a:spLocks noChangeArrowheads="1"/>
          </p:cNvSpPr>
          <p:nvPr/>
        </p:nvSpPr>
        <p:spPr bwMode="auto">
          <a:xfrm>
            <a:off x="0" y="0"/>
            <a:ext cx="9144000" cy="584775"/>
          </a:xfrm>
          <a:prstGeom prst="rect">
            <a:avLst/>
          </a:prstGeom>
          <a:solidFill>
            <a:schemeClr val="tx1"/>
          </a:solidFill>
          <a:ln w="9525">
            <a:noFill/>
            <a:miter lim="800000"/>
            <a:headEnd/>
            <a:tailEnd/>
          </a:ln>
        </p:spPr>
        <p:txBody>
          <a:bodyPr>
            <a:spAutoFit/>
          </a:bodyPr>
          <a:lstStyle/>
          <a:p>
            <a:r>
              <a:rPr lang="ru-RU" b="1" u="none" dirty="0" smtClean="0"/>
              <a:t>Атмосферы</a:t>
            </a:r>
            <a:r>
              <a:rPr lang="en-US" b="1" u="none" dirty="0" smtClean="0">
                <a:solidFill>
                  <a:srgbClr val="760000"/>
                </a:solidFill>
              </a:rPr>
              <a:t>: </a:t>
            </a:r>
            <a:r>
              <a:rPr lang="ru-RU" b="1" i="1" u="none" dirty="0" smtClean="0">
                <a:solidFill>
                  <a:srgbClr val="760000"/>
                </a:solidFill>
              </a:rPr>
              <a:t>диссипация атмосферы</a:t>
            </a:r>
            <a:endParaRPr lang="en-US" sz="1800" i="1" u="none" dirty="0">
              <a:solidFill>
                <a:srgbClr val="404040"/>
              </a:solidFill>
              <a:latin typeface="Arial" charset="0"/>
            </a:endParaRPr>
          </a:p>
        </p:txBody>
      </p:sp>
      <p:sp>
        <p:nvSpPr>
          <p:cNvPr id="4" name="Rectangle 2"/>
          <p:cNvSpPr txBox="1">
            <a:spLocks noChangeArrowheads="1"/>
          </p:cNvSpPr>
          <p:nvPr/>
        </p:nvSpPr>
        <p:spPr>
          <a:xfrm>
            <a:off x="0" y="0"/>
            <a:ext cx="9144000" cy="609600"/>
          </a:xfrm>
          <a:prstGeom prst="rect">
            <a:avLst/>
          </a:prstGeom>
          <a:solidFill>
            <a:schemeClr val="bg1"/>
          </a:solidFill>
          <a:ln/>
        </p:spPr>
        <p:txBody>
          <a:bodyPr/>
          <a:lstStyle/>
          <a:p>
            <a:pPr lvl="0" algn="ctr" eaLnBrk="0" hangingPunct="0">
              <a:defRPr/>
            </a:pPr>
            <a:r>
              <a:rPr lang="en-US" sz="3600" b="1" kern="0" dirty="0" err="1" smtClean="0"/>
              <a:t>Europa</a:t>
            </a:r>
            <a:r>
              <a:rPr lang="en-US" sz="3600" b="1" kern="0" dirty="0" smtClean="0"/>
              <a:t> exosphere:</a:t>
            </a:r>
            <a:r>
              <a:rPr lang="en-US" sz="3600" b="1" i="1" kern="0" dirty="0" smtClean="0"/>
              <a:t> H</a:t>
            </a:r>
            <a:r>
              <a:rPr lang="en-US" sz="3600" b="1" i="1" kern="0" baseline="-25000" dirty="0" smtClean="0"/>
              <a:t>2</a:t>
            </a:r>
            <a:r>
              <a:rPr lang="en-US" sz="3600" b="1" i="1" kern="0" dirty="0" smtClean="0"/>
              <a:t>O </a:t>
            </a:r>
            <a:r>
              <a:rPr lang="en-US" sz="3600" b="1" i="1" kern="0" dirty="0" err="1" smtClean="0"/>
              <a:t>vapour</a:t>
            </a:r>
            <a:r>
              <a:rPr lang="en-US" sz="3600" b="1" i="1" kern="0" dirty="0" smtClean="0"/>
              <a:t> plumes</a:t>
            </a:r>
            <a:endParaRPr lang="en-US" sz="3600" b="1" i="1" kern="0" dirty="0"/>
          </a:p>
        </p:txBody>
      </p:sp>
      <p:sp>
        <p:nvSpPr>
          <p:cNvPr id="5" name="Rectangle 2"/>
          <p:cNvSpPr>
            <a:spLocks noChangeArrowheads="1"/>
          </p:cNvSpPr>
          <p:nvPr/>
        </p:nvSpPr>
        <p:spPr bwMode="auto">
          <a:xfrm>
            <a:off x="683568" y="764704"/>
            <a:ext cx="7358170" cy="701286"/>
          </a:xfrm>
          <a:prstGeom prst="rect">
            <a:avLst/>
          </a:prstGeom>
          <a:solidFill>
            <a:schemeClr val="bg1"/>
          </a:solid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360">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81639" tIns="42452" rIns="81639" bIns="42452">
            <a:spAutoFit/>
          </a:bodyPr>
          <a:lstStyle/>
          <a:p>
            <a:pPr algn="ctr">
              <a:spcBef>
                <a:spcPts val="2268"/>
              </a:spcBef>
              <a:tabLst>
                <a:tab pos="0" algn="l"/>
                <a:tab pos="406086" algn="l"/>
                <a:tab pos="812172" algn="l"/>
                <a:tab pos="1219698" algn="l"/>
                <a:tab pos="1627224" algn="l"/>
                <a:tab pos="2034750" algn="l"/>
                <a:tab pos="2442276" algn="l"/>
                <a:tab pos="2849803" algn="l"/>
                <a:tab pos="3257328" algn="l"/>
                <a:tab pos="3664855" algn="l"/>
                <a:tab pos="4072380" algn="l"/>
                <a:tab pos="4479907" algn="l"/>
                <a:tab pos="4888873" algn="l"/>
                <a:tab pos="5296398" algn="l"/>
                <a:tab pos="5703925" algn="l"/>
                <a:tab pos="6111450" algn="l"/>
                <a:tab pos="6518977" algn="l"/>
                <a:tab pos="6926502" algn="l"/>
                <a:tab pos="7334029" algn="l"/>
                <a:tab pos="7741554" algn="l"/>
                <a:tab pos="8149081" algn="l"/>
              </a:tabLst>
              <a:defRPr/>
            </a:pPr>
            <a:r>
              <a:rPr lang="en-US" sz="2000" b="1" dirty="0">
                <a:latin typeface="Arial"/>
                <a:cs typeface="Arial"/>
              </a:rPr>
              <a:t>Recent HST/STIS observations of </a:t>
            </a:r>
            <a:r>
              <a:rPr lang="en-US" sz="2000" b="1" dirty="0" smtClean="0">
                <a:latin typeface="Arial"/>
                <a:cs typeface="Arial"/>
              </a:rPr>
              <a:t>Europa’s </a:t>
            </a:r>
            <a:r>
              <a:rPr lang="en-US" sz="2000" b="1" dirty="0">
                <a:latin typeface="Arial"/>
                <a:cs typeface="Arial"/>
              </a:rPr>
              <a:t>near-surface neutral environment </a:t>
            </a:r>
          </a:p>
        </p:txBody>
      </p:sp>
      <p:sp>
        <p:nvSpPr>
          <p:cNvPr id="7" name="Rectangle 9"/>
          <p:cNvSpPr>
            <a:spLocks noChangeArrowheads="1"/>
          </p:cNvSpPr>
          <p:nvPr/>
        </p:nvSpPr>
        <p:spPr bwMode="auto">
          <a:xfrm>
            <a:off x="4788024" y="6237312"/>
            <a:ext cx="4355976" cy="391533"/>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2945" tIns="41473" rIns="82945" bIns="41473">
            <a:spAutoFit/>
          </a:bodyPr>
          <a:lstStyle/>
          <a:p>
            <a:pPr algn="ctr">
              <a:tabLst>
                <a:tab pos="0" algn="l"/>
                <a:tab pos="406086" algn="l"/>
                <a:tab pos="812172" algn="l"/>
                <a:tab pos="1219698" algn="l"/>
                <a:tab pos="1627224" algn="l"/>
                <a:tab pos="2034750" algn="l"/>
                <a:tab pos="2442276" algn="l"/>
                <a:tab pos="2849803" algn="l"/>
                <a:tab pos="3257328" algn="l"/>
                <a:tab pos="3664855" algn="l"/>
                <a:tab pos="4072380" algn="l"/>
                <a:tab pos="4479907" algn="l"/>
                <a:tab pos="4888873" algn="l"/>
                <a:tab pos="5296398" algn="l"/>
                <a:tab pos="5703925" algn="l"/>
                <a:tab pos="6111450" algn="l"/>
                <a:tab pos="6518977" algn="l"/>
                <a:tab pos="6926502" algn="l"/>
                <a:tab pos="7334029" algn="l"/>
                <a:tab pos="7741554" algn="l"/>
                <a:tab pos="8149081" algn="l"/>
              </a:tabLst>
            </a:pPr>
            <a:r>
              <a:rPr lang="en-US" sz="2000" i="1" dirty="0">
                <a:latin typeface="Arial"/>
                <a:cs typeface="Arial"/>
              </a:rPr>
              <a:t>Roth et al., Science, </a:t>
            </a:r>
            <a:r>
              <a:rPr lang="en-US" sz="2000" i="1" dirty="0" smtClean="0">
                <a:latin typeface="Arial"/>
                <a:cs typeface="Arial"/>
              </a:rPr>
              <a:t>2014</a:t>
            </a:r>
            <a:endParaRPr lang="en-US" sz="2000" dirty="0">
              <a:latin typeface="Arial"/>
              <a:cs typeface="Arial"/>
            </a:endParaRPr>
          </a:p>
        </p:txBody>
      </p:sp>
      <p:grpSp>
        <p:nvGrpSpPr>
          <p:cNvPr id="8" name="Group 9"/>
          <p:cNvGrpSpPr/>
          <p:nvPr/>
        </p:nvGrpSpPr>
        <p:grpSpPr>
          <a:xfrm>
            <a:off x="1403649" y="1556793"/>
            <a:ext cx="6213620" cy="4544708"/>
            <a:chOff x="2074962" y="1013916"/>
            <a:chExt cx="6424905" cy="6078289"/>
          </a:xfrm>
        </p:grpSpPr>
        <p:sp>
          <p:nvSpPr>
            <p:cNvPr id="9" name="Rectangle 9"/>
            <p:cNvSpPr>
              <a:spLocks noChangeArrowheads="1"/>
            </p:cNvSpPr>
            <p:nvPr/>
          </p:nvSpPr>
          <p:spPr bwMode="auto">
            <a:xfrm>
              <a:off x="2087984" y="1013916"/>
              <a:ext cx="2304255" cy="6332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tabLst>
                  <a:tab pos="0" algn="l"/>
                  <a:tab pos="406086" algn="l"/>
                  <a:tab pos="812172" algn="l"/>
                  <a:tab pos="1219698" algn="l"/>
                  <a:tab pos="1627224" algn="l"/>
                  <a:tab pos="2034750" algn="l"/>
                  <a:tab pos="2442276" algn="l"/>
                  <a:tab pos="2849803" algn="l"/>
                  <a:tab pos="3257328" algn="l"/>
                  <a:tab pos="3664855" algn="l"/>
                  <a:tab pos="4072380" algn="l"/>
                  <a:tab pos="4479907" algn="l"/>
                  <a:tab pos="4888873" algn="l"/>
                  <a:tab pos="5296398" algn="l"/>
                  <a:tab pos="5703925" algn="l"/>
                  <a:tab pos="6111450" algn="l"/>
                  <a:tab pos="6518977" algn="l"/>
                  <a:tab pos="6926502" algn="l"/>
                  <a:tab pos="7334029" algn="l"/>
                  <a:tab pos="7741554" algn="l"/>
                  <a:tab pos="8149081" algn="l"/>
                </a:tabLst>
              </a:pPr>
              <a:r>
                <a:rPr lang="en-US" sz="2200" dirty="0">
                  <a:solidFill>
                    <a:srgbClr val="000000"/>
                  </a:solidFill>
                  <a:latin typeface="Arial" charset="0"/>
                  <a:cs typeface="Arial" charset="0"/>
                </a:rPr>
                <a:t>1999 Oct</a:t>
              </a:r>
            </a:p>
          </p:txBody>
        </p:sp>
        <p:pic>
          <p:nvPicPr>
            <p:cNvPr id="10" name="Picture 4"/>
            <p:cNvPicPr>
              <a:picLocks noChangeAspect="1"/>
            </p:cNvPicPr>
            <p:nvPr/>
          </p:nvPicPr>
          <p:blipFill rotWithShape="1">
            <a:blip r:embed="rId3" cstate="print"/>
            <a:srcRect l="3026" r="6859"/>
            <a:stretch/>
          </p:blipFill>
          <p:spPr>
            <a:xfrm>
              <a:off x="2074962" y="1478805"/>
              <a:ext cx="5773662" cy="5613400"/>
            </a:xfrm>
            <a:prstGeom prst="rect">
              <a:avLst/>
            </a:prstGeom>
          </p:spPr>
        </p:pic>
        <p:sp>
          <p:nvSpPr>
            <p:cNvPr id="11" name="Rectangle 1"/>
            <p:cNvSpPr>
              <a:spLocks noChangeArrowheads="1"/>
            </p:cNvSpPr>
            <p:nvPr/>
          </p:nvSpPr>
          <p:spPr bwMode="auto">
            <a:xfrm>
              <a:off x="6480472" y="1376849"/>
              <a:ext cx="1656184" cy="5460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360">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nchor="ctr">
              <a:spAutoFit/>
            </a:bodyPr>
            <a:lstStyle/>
            <a:p>
              <a:pPr algn="ctr">
                <a:tabLst>
                  <a:tab pos="0" algn="l"/>
                  <a:tab pos="406086" algn="l"/>
                  <a:tab pos="812172" algn="l"/>
                  <a:tab pos="1219698" algn="l"/>
                  <a:tab pos="1627224" algn="l"/>
                  <a:tab pos="2034750" algn="l"/>
                  <a:tab pos="2442276" algn="l"/>
                  <a:tab pos="2849803" algn="l"/>
                  <a:tab pos="3257328" algn="l"/>
                  <a:tab pos="3664855" algn="l"/>
                  <a:tab pos="4072380" algn="l"/>
                  <a:tab pos="4479907" algn="l"/>
                  <a:tab pos="4888873" algn="l"/>
                  <a:tab pos="5296398" algn="l"/>
                  <a:tab pos="5703925" algn="l"/>
                  <a:tab pos="6111450" algn="l"/>
                  <a:tab pos="6518977" algn="l"/>
                  <a:tab pos="6926502" algn="l"/>
                  <a:tab pos="7334029" algn="l"/>
                  <a:tab pos="7741554" algn="l"/>
                  <a:tab pos="8149081" algn="l"/>
                </a:tabLst>
                <a:defRPr/>
              </a:pPr>
              <a:r>
                <a:rPr lang="en-US" dirty="0" smtClean="0">
                  <a:solidFill>
                    <a:srgbClr val="EAD371"/>
                  </a:solidFill>
                  <a:latin typeface="Arial" charset="0"/>
                  <a:cs typeface="Arial" charset="0"/>
                </a:rPr>
                <a:t>Jupiter </a:t>
              </a:r>
              <a:r>
                <a:rPr lang="en-US" dirty="0" smtClean="0">
                  <a:solidFill>
                    <a:srgbClr val="EAD371"/>
                  </a:solidFill>
                  <a:latin typeface="Arial" charset="0"/>
                  <a:cs typeface="Arial" charset="0"/>
                  <a:sym typeface="Wingdings"/>
                </a:rPr>
                <a:t></a:t>
              </a:r>
              <a:endParaRPr lang="en-US" dirty="0">
                <a:solidFill>
                  <a:srgbClr val="EAD371"/>
                </a:solidFill>
                <a:latin typeface="Arial" charset="0"/>
                <a:cs typeface="Arial" charset="0"/>
              </a:endParaRPr>
            </a:p>
          </p:txBody>
        </p:sp>
        <p:sp>
          <p:nvSpPr>
            <p:cNvPr id="12" name="Rectangle 1"/>
            <p:cNvSpPr>
              <a:spLocks noChangeArrowheads="1"/>
            </p:cNvSpPr>
            <p:nvPr/>
          </p:nvSpPr>
          <p:spPr bwMode="auto">
            <a:xfrm>
              <a:off x="6480472" y="3177049"/>
              <a:ext cx="1656184" cy="5460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360">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nchor="ctr">
              <a:spAutoFit/>
            </a:bodyPr>
            <a:lstStyle/>
            <a:p>
              <a:pPr algn="ctr">
                <a:tabLst>
                  <a:tab pos="0" algn="l"/>
                  <a:tab pos="406086" algn="l"/>
                  <a:tab pos="812172" algn="l"/>
                  <a:tab pos="1219698" algn="l"/>
                  <a:tab pos="1627224" algn="l"/>
                  <a:tab pos="2034750" algn="l"/>
                  <a:tab pos="2442276" algn="l"/>
                  <a:tab pos="2849803" algn="l"/>
                  <a:tab pos="3257328" algn="l"/>
                  <a:tab pos="3664855" algn="l"/>
                  <a:tab pos="4072380" algn="l"/>
                  <a:tab pos="4479907" algn="l"/>
                  <a:tab pos="4888873" algn="l"/>
                  <a:tab pos="5296398" algn="l"/>
                  <a:tab pos="5703925" algn="l"/>
                  <a:tab pos="6111450" algn="l"/>
                  <a:tab pos="6518977" algn="l"/>
                  <a:tab pos="6926502" algn="l"/>
                  <a:tab pos="7334029" algn="l"/>
                  <a:tab pos="7741554" algn="l"/>
                  <a:tab pos="8149081" algn="l"/>
                </a:tabLst>
                <a:defRPr/>
              </a:pPr>
              <a:r>
                <a:rPr lang="en-US" dirty="0" smtClean="0">
                  <a:solidFill>
                    <a:srgbClr val="EAD371"/>
                  </a:solidFill>
                  <a:latin typeface="Arial" charset="0"/>
                  <a:cs typeface="Arial" charset="0"/>
                </a:rPr>
                <a:t>Jupiter </a:t>
              </a:r>
              <a:r>
                <a:rPr lang="en-US" dirty="0" smtClean="0">
                  <a:solidFill>
                    <a:srgbClr val="EAD371"/>
                  </a:solidFill>
                  <a:latin typeface="Arial" charset="0"/>
                  <a:cs typeface="Arial" charset="0"/>
                  <a:sym typeface="Wingdings"/>
                </a:rPr>
                <a:t></a:t>
              </a:r>
              <a:endParaRPr lang="en-US" dirty="0">
                <a:solidFill>
                  <a:srgbClr val="EAD371"/>
                </a:solidFill>
                <a:latin typeface="Arial" charset="0"/>
                <a:cs typeface="Arial" charset="0"/>
              </a:endParaRPr>
            </a:p>
          </p:txBody>
        </p:sp>
        <p:sp>
          <p:nvSpPr>
            <p:cNvPr id="13" name="Rectangle 1"/>
            <p:cNvSpPr>
              <a:spLocks noChangeArrowheads="1"/>
            </p:cNvSpPr>
            <p:nvPr/>
          </p:nvSpPr>
          <p:spPr bwMode="auto">
            <a:xfrm>
              <a:off x="6480472" y="5049257"/>
              <a:ext cx="1656184" cy="5460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360">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nchor="ctr">
              <a:spAutoFit/>
            </a:bodyPr>
            <a:lstStyle/>
            <a:p>
              <a:pPr algn="ctr">
                <a:tabLst>
                  <a:tab pos="0" algn="l"/>
                  <a:tab pos="406086" algn="l"/>
                  <a:tab pos="812172" algn="l"/>
                  <a:tab pos="1219698" algn="l"/>
                  <a:tab pos="1627224" algn="l"/>
                  <a:tab pos="2034750" algn="l"/>
                  <a:tab pos="2442276" algn="l"/>
                  <a:tab pos="2849803" algn="l"/>
                  <a:tab pos="3257328" algn="l"/>
                  <a:tab pos="3664855" algn="l"/>
                  <a:tab pos="4072380" algn="l"/>
                  <a:tab pos="4479907" algn="l"/>
                  <a:tab pos="4888873" algn="l"/>
                  <a:tab pos="5296398" algn="l"/>
                  <a:tab pos="5703925" algn="l"/>
                  <a:tab pos="6111450" algn="l"/>
                  <a:tab pos="6518977" algn="l"/>
                  <a:tab pos="6926502" algn="l"/>
                  <a:tab pos="7334029" algn="l"/>
                  <a:tab pos="7741554" algn="l"/>
                  <a:tab pos="8149081" algn="l"/>
                </a:tabLst>
                <a:defRPr/>
              </a:pPr>
              <a:r>
                <a:rPr lang="en-US" dirty="0" smtClean="0">
                  <a:solidFill>
                    <a:srgbClr val="EAD371"/>
                  </a:solidFill>
                  <a:latin typeface="Arial" charset="0"/>
                  <a:cs typeface="Arial" charset="0"/>
                </a:rPr>
                <a:t>Jupiter </a:t>
              </a:r>
              <a:r>
                <a:rPr lang="en-US" dirty="0" smtClean="0">
                  <a:solidFill>
                    <a:srgbClr val="EAD371"/>
                  </a:solidFill>
                  <a:latin typeface="Arial" charset="0"/>
                  <a:cs typeface="Arial" charset="0"/>
                  <a:sym typeface="Wingdings"/>
                </a:rPr>
                <a:t></a:t>
              </a:r>
              <a:endParaRPr lang="en-US" dirty="0">
                <a:solidFill>
                  <a:srgbClr val="EAD371"/>
                </a:solidFill>
                <a:latin typeface="Arial" charset="0"/>
                <a:cs typeface="Arial" charset="0"/>
              </a:endParaRPr>
            </a:p>
          </p:txBody>
        </p:sp>
        <p:sp>
          <p:nvSpPr>
            <p:cNvPr id="14" name="Rectangle 1"/>
            <p:cNvSpPr>
              <a:spLocks noChangeArrowheads="1"/>
            </p:cNvSpPr>
            <p:nvPr/>
          </p:nvSpPr>
          <p:spPr bwMode="auto">
            <a:xfrm>
              <a:off x="4104208" y="1376849"/>
              <a:ext cx="1656184" cy="5460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360">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nchor="ctr">
              <a:spAutoFit/>
            </a:bodyPr>
            <a:lstStyle/>
            <a:p>
              <a:pPr algn="ctr">
                <a:tabLst>
                  <a:tab pos="0" algn="l"/>
                  <a:tab pos="406086" algn="l"/>
                  <a:tab pos="812172" algn="l"/>
                  <a:tab pos="1219698" algn="l"/>
                  <a:tab pos="1627224" algn="l"/>
                  <a:tab pos="2034750" algn="l"/>
                  <a:tab pos="2442276" algn="l"/>
                  <a:tab pos="2849803" algn="l"/>
                  <a:tab pos="3257328" algn="l"/>
                  <a:tab pos="3664855" algn="l"/>
                  <a:tab pos="4072380" algn="l"/>
                  <a:tab pos="4479907" algn="l"/>
                  <a:tab pos="4888873" algn="l"/>
                  <a:tab pos="5296398" algn="l"/>
                  <a:tab pos="5703925" algn="l"/>
                  <a:tab pos="6111450" algn="l"/>
                  <a:tab pos="6518977" algn="l"/>
                  <a:tab pos="6926502" algn="l"/>
                  <a:tab pos="7334029" algn="l"/>
                  <a:tab pos="7741554" algn="l"/>
                  <a:tab pos="8149081" algn="l"/>
                </a:tabLst>
                <a:defRPr/>
              </a:pPr>
              <a:r>
                <a:rPr lang="en-US" dirty="0" smtClean="0">
                  <a:solidFill>
                    <a:srgbClr val="EAD371"/>
                  </a:solidFill>
                  <a:latin typeface="Arial" charset="0"/>
                  <a:cs typeface="Arial" charset="0"/>
                  <a:sym typeface="Wingdings"/>
                </a:rPr>
                <a:t> </a:t>
              </a:r>
              <a:r>
                <a:rPr lang="en-US" dirty="0" smtClean="0">
                  <a:solidFill>
                    <a:srgbClr val="EAD371"/>
                  </a:solidFill>
                  <a:latin typeface="Arial" charset="0"/>
                  <a:cs typeface="Arial" charset="0"/>
                </a:rPr>
                <a:t>Jupiter</a:t>
              </a:r>
              <a:endParaRPr lang="en-US" dirty="0">
                <a:solidFill>
                  <a:srgbClr val="EAD371"/>
                </a:solidFill>
                <a:latin typeface="Arial" charset="0"/>
                <a:cs typeface="Arial" charset="0"/>
              </a:endParaRPr>
            </a:p>
          </p:txBody>
        </p:sp>
        <p:sp>
          <p:nvSpPr>
            <p:cNvPr id="15" name="Rectangle 1"/>
            <p:cNvSpPr>
              <a:spLocks noChangeArrowheads="1"/>
            </p:cNvSpPr>
            <p:nvPr/>
          </p:nvSpPr>
          <p:spPr bwMode="auto">
            <a:xfrm>
              <a:off x="4176216" y="3177049"/>
              <a:ext cx="1656184" cy="5460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360">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nchor="ctr">
              <a:spAutoFit/>
            </a:bodyPr>
            <a:lstStyle/>
            <a:p>
              <a:pPr algn="ctr">
                <a:tabLst>
                  <a:tab pos="0" algn="l"/>
                  <a:tab pos="406086" algn="l"/>
                  <a:tab pos="812172" algn="l"/>
                  <a:tab pos="1219698" algn="l"/>
                  <a:tab pos="1627224" algn="l"/>
                  <a:tab pos="2034750" algn="l"/>
                  <a:tab pos="2442276" algn="l"/>
                  <a:tab pos="2849803" algn="l"/>
                  <a:tab pos="3257328" algn="l"/>
                  <a:tab pos="3664855" algn="l"/>
                  <a:tab pos="4072380" algn="l"/>
                  <a:tab pos="4479907" algn="l"/>
                  <a:tab pos="4888873" algn="l"/>
                  <a:tab pos="5296398" algn="l"/>
                  <a:tab pos="5703925" algn="l"/>
                  <a:tab pos="6111450" algn="l"/>
                  <a:tab pos="6518977" algn="l"/>
                  <a:tab pos="6926502" algn="l"/>
                  <a:tab pos="7334029" algn="l"/>
                  <a:tab pos="7741554" algn="l"/>
                  <a:tab pos="8149081" algn="l"/>
                </a:tabLst>
                <a:defRPr/>
              </a:pPr>
              <a:r>
                <a:rPr lang="en-US" dirty="0" smtClean="0">
                  <a:solidFill>
                    <a:srgbClr val="EAD371"/>
                  </a:solidFill>
                  <a:latin typeface="Arial" charset="0"/>
                  <a:cs typeface="Arial" charset="0"/>
                  <a:sym typeface="Wingdings"/>
                </a:rPr>
                <a:t> </a:t>
              </a:r>
              <a:r>
                <a:rPr lang="en-US" dirty="0" smtClean="0">
                  <a:solidFill>
                    <a:srgbClr val="EAD371"/>
                  </a:solidFill>
                  <a:latin typeface="Arial" charset="0"/>
                  <a:cs typeface="Arial" charset="0"/>
                </a:rPr>
                <a:t>Jupiter</a:t>
              </a:r>
              <a:endParaRPr lang="en-US" dirty="0">
                <a:solidFill>
                  <a:srgbClr val="EAD371"/>
                </a:solidFill>
                <a:latin typeface="Arial" charset="0"/>
                <a:cs typeface="Arial" charset="0"/>
              </a:endParaRPr>
            </a:p>
          </p:txBody>
        </p:sp>
        <p:sp>
          <p:nvSpPr>
            <p:cNvPr id="16" name="Rectangle 1"/>
            <p:cNvSpPr>
              <a:spLocks noChangeArrowheads="1"/>
            </p:cNvSpPr>
            <p:nvPr/>
          </p:nvSpPr>
          <p:spPr bwMode="auto">
            <a:xfrm>
              <a:off x="4176216" y="5060730"/>
              <a:ext cx="1656184" cy="5460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360">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nchor="ctr">
              <a:spAutoFit/>
            </a:bodyPr>
            <a:lstStyle/>
            <a:p>
              <a:pPr algn="ctr">
                <a:tabLst>
                  <a:tab pos="0" algn="l"/>
                  <a:tab pos="406086" algn="l"/>
                  <a:tab pos="812172" algn="l"/>
                  <a:tab pos="1219698" algn="l"/>
                  <a:tab pos="1627224" algn="l"/>
                  <a:tab pos="2034750" algn="l"/>
                  <a:tab pos="2442276" algn="l"/>
                  <a:tab pos="2849803" algn="l"/>
                  <a:tab pos="3257328" algn="l"/>
                  <a:tab pos="3664855" algn="l"/>
                  <a:tab pos="4072380" algn="l"/>
                  <a:tab pos="4479907" algn="l"/>
                  <a:tab pos="4888873" algn="l"/>
                  <a:tab pos="5296398" algn="l"/>
                  <a:tab pos="5703925" algn="l"/>
                  <a:tab pos="6111450" algn="l"/>
                  <a:tab pos="6518977" algn="l"/>
                  <a:tab pos="6926502" algn="l"/>
                  <a:tab pos="7334029" algn="l"/>
                  <a:tab pos="7741554" algn="l"/>
                  <a:tab pos="8149081" algn="l"/>
                </a:tabLst>
                <a:defRPr/>
              </a:pPr>
              <a:r>
                <a:rPr lang="en-US" dirty="0" smtClean="0">
                  <a:solidFill>
                    <a:srgbClr val="EAD371"/>
                  </a:solidFill>
                  <a:latin typeface="Arial" charset="0"/>
                  <a:cs typeface="Arial" charset="0"/>
                  <a:sym typeface="Wingdings"/>
                </a:rPr>
                <a:t> </a:t>
              </a:r>
              <a:r>
                <a:rPr lang="en-US" dirty="0" smtClean="0">
                  <a:solidFill>
                    <a:srgbClr val="EAD371"/>
                  </a:solidFill>
                  <a:latin typeface="Arial" charset="0"/>
                  <a:cs typeface="Arial" charset="0"/>
                </a:rPr>
                <a:t>Jupiter</a:t>
              </a:r>
              <a:endParaRPr lang="en-US" dirty="0">
                <a:solidFill>
                  <a:srgbClr val="EAD371"/>
                </a:solidFill>
                <a:latin typeface="Arial" charset="0"/>
                <a:cs typeface="Arial" charset="0"/>
              </a:endParaRPr>
            </a:p>
          </p:txBody>
        </p:sp>
        <p:sp>
          <p:nvSpPr>
            <p:cNvPr id="17" name="Rectangle 1"/>
            <p:cNvSpPr>
              <a:spLocks noChangeArrowheads="1"/>
            </p:cNvSpPr>
            <p:nvPr/>
          </p:nvSpPr>
          <p:spPr bwMode="auto">
            <a:xfrm>
              <a:off x="2304008" y="1365377"/>
              <a:ext cx="1656184" cy="5460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360">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nchor="ctr">
              <a:spAutoFit/>
            </a:bodyPr>
            <a:lstStyle/>
            <a:p>
              <a:pPr algn="ctr">
                <a:tabLst>
                  <a:tab pos="0" algn="l"/>
                  <a:tab pos="406086" algn="l"/>
                  <a:tab pos="812172" algn="l"/>
                  <a:tab pos="1219698" algn="l"/>
                  <a:tab pos="1627224" algn="l"/>
                  <a:tab pos="2034750" algn="l"/>
                  <a:tab pos="2442276" algn="l"/>
                  <a:tab pos="2849803" algn="l"/>
                  <a:tab pos="3257328" algn="l"/>
                  <a:tab pos="3664855" algn="l"/>
                  <a:tab pos="4072380" algn="l"/>
                  <a:tab pos="4479907" algn="l"/>
                  <a:tab pos="4888873" algn="l"/>
                  <a:tab pos="5296398" algn="l"/>
                  <a:tab pos="5703925" algn="l"/>
                  <a:tab pos="6111450" algn="l"/>
                  <a:tab pos="6518977" algn="l"/>
                  <a:tab pos="6926502" algn="l"/>
                  <a:tab pos="7334029" algn="l"/>
                  <a:tab pos="7741554" algn="l"/>
                  <a:tab pos="8149081" algn="l"/>
                </a:tabLst>
                <a:defRPr/>
              </a:pPr>
              <a:r>
                <a:rPr lang="en-US" dirty="0" smtClean="0">
                  <a:solidFill>
                    <a:srgbClr val="EAD371"/>
                  </a:solidFill>
                  <a:latin typeface="Arial" charset="0"/>
                  <a:cs typeface="Arial" charset="0"/>
                  <a:sym typeface="Wingdings"/>
                </a:rPr>
                <a:t> </a:t>
              </a:r>
              <a:r>
                <a:rPr lang="en-US" dirty="0" smtClean="0">
                  <a:solidFill>
                    <a:srgbClr val="EAD371"/>
                  </a:solidFill>
                  <a:latin typeface="Arial" charset="0"/>
                  <a:cs typeface="Arial" charset="0"/>
                </a:rPr>
                <a:t>Jupiter</a:t>
              </a:r>
              <a:endParaRPr lang="en-US" dirty="0">
                <a:solidFill>
                  <a:srgbClr val="EAD371"/>
                </a:solidFill>
                <a:latin typeface="Arial" charset="0"/>
                <a:cs typeface="Arial" charset="0"/>
              </a:endParaRPr>
            </a:p>
          </p:txBody>
        </p:sp>
        <p:sp>
          <p:nvSpPr>
            <p:cNvPr id="18" name="Rectangle 1"/>
            <p:cNvSpPr>
              <a:spLocks noChangeArrowheads="1"/>
            </p:cNvSpPr>
            <p:nvPr/>
          </p:nvSpPr>
          <p:spPr bwMode="auto">
            <a:xfrm>
              <a:off x="2376016" y="3165577"/>
              <a:ext cx="1656184" cy="5460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360">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nchor="ctr">
              <a:spAutoFit/>
            </a:bodyPr>
            <a:lstStyle/>
            <a:p>
              <a:pPr algn="ctr">
                <a:tabLst>
                  <a:tab pos="0" algn="l"/>
                  <a:tab pos="406086" algn="l"/>
                  <a:tab pos="812172" algn="l"/>
                  <a:tab pos="1219698" algn="l"/>
                  <a:tab pos="1627224" algn="l"/>
                  <a:tab pos="2034750" algn="l"/>
                  <a:tab pos="2442276" algn="l"/>
                  <a:tab pos="2849803" algn="l"/>
                  <a:tab pos="3257328" algn="l"/>
                  <a:tab pos="3664855" algn="l"/>
                  <a:tab pos="4072380" algn="l"/>
                  <a:tab pos="4479907" algn="l"/>
                  <a:tab pos="4888873" algn="l"/>
                  <a:tab pos="5296398" algn="l"/>
                  <a:tab pos="5703925" algn="l"/>
                  <a:tab pos="6111450" algn="l"/>
                  <a:tab pos="6518977" algn="l"/>
                  <a:tab pos="6926502" algn="l"/>
                  <a:tab pos="7334029" algn="l"/>
                  <a:tab pos="7741554" algn="l"/>
                  <a:tab pos="8149081" algn="l"/>
                </a:tabLst>
                <a:defRPr/>
              </a:pPr>
              <a:r>
                <a:rPr lang="en-US" dirty="0" smtClean="0">
                  <a:solidFill>
                    <a:srgbClr val="EAD371"/>
                  </a:solidFill>
                  <a:latin typeface="Arial" charset="0"/>
                  <a:cs typeface="Arial" charset="0"/>
                  <a:sym typeface="Wingdings"/>
                </a:rPr>
                <a:t> </a:t>
              </a:r>
              <a:r>
                <a:rPr lang="en-US" dirty="0" smtClean="0">
                  <a:solidFill>
                    <a:srgbClr val="EAD371"/>
                  </a:solidFill>
                  <a:latin typeface="Arial" charset="0"/>
                  <a:cs typeface="Arial" charset="0"/>
                </a:rPr>
                <a:t>Jupiter</a:t>
              </a:r>
              <a:endParaRPr lang="en-US" dirty="0">
                <a:solidFill>
                  <a:srgbClr val="EAD371"/>
                </a:solidFill>
                <a:latin typeface="Arial" charset="0"/>
                <a:cs typeface="Arial" charset="0"/>
              </a:endParaRPr>
            </a:p>
          </p:txBody>
        </p:sp>
        <p:sp>
          <p:nvSpPr>
            <p:cNvPr id="19" name="Rectangle 1"/>
            <p:cNvSpPr>
              <a:spLocks noChangeArrowheads="1"/>
            </p:cNvSpPr>
            <p:nvPr/>
          </p:nvSpPr>
          <p:spPr bwMode="auto">
            <a:xfrm>
              <a:off x="2376016" y="5049257"/>
              <a:ext cx="1656184" cy="5460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360">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nchor="ctr">
              <a:spAutoFit/>
            </a:bodyPr>
            <a:lstStyle/>
            <a:p>
              <a:pPr algn="ctr">
                <a:tabLst>
                  <a:tab pos="0" algn="l"/>
                  <a:tab pos="406086" algn="l"/>
                  <a:tab pos="812172" algn="l"/>
                  <a:tab pos="1219698" algn="l"/>
                  <a:tab pos="1627224" algn="l"/>
                  <a:tab pos="2034750" algn="l"/>
                  <a:tab pos="2442276" algn="l"/>
                  <a:tab pos="2849803" algn="l"/>
                  <a:tab pos="3257328" algn="l"/>
                  <a:tab pos="3664855" algn="l"/>
                  <a:tab pos="4072380" algn="l"/>
                  <a:tab pos="4479907" algn="l"/>
                  <a:tab pos="4888873" algn="l"/>
                  <a:tab pos="5296398" algn="l"/>
                  <a:tab pos="5703925" algn="l"/>
                  <a:tab pos="6111450" algn="l"/>
                  <a:tab pos="6518977" algn="l"/>
                  <a:tab pos="6926502" algn="l"/>
                  <a:tab pos="7334029" algn="l"/>
                  <a:tab pos="7741554" algn="l"/>
                  <a:tab pos="8149081" algn="l"/>
                </a:tabLst>
                <a:defRPr/>
              </a:pPr>
              <a:r>
                <a:rPr lang="en-US" dirty="0" smtClean="0">
                  <a:solidFill>
                    <a:srgbClr val="EAD371"/>
                  </a:solidFill>
                  <a:latin typeface="Arial" charset="0"/>
                  <a:cs typeface="Arial" charset="0"/>
                  <a:sym typeface="Wingdings"/>
                </a:rPr>
                <a:t> </a:t>
              </a:r>
              <a:r>
                <a:rPr lang="en-US" dirty="0" smtClean="0">
                  <a:solidFill>
                    <a:srgbClr val="EAD371"/>
                  </a:solidFill>
                  <a:latin typeface="Arial" charset="0"/>
                  <a:cs typeface="Arial" charset="0"/>
                </a:rPr>
                <a:t>Jupiter</a:t>
              </a:r>
              <a:endParaRPr lang="en-US" dirty="0">
                <a:solidFill>
                  <a:srgbClr val="EAD371"/>
                </a:solidFill>
                <a:latin typeface="Arial" charset="0"/>
                <a:cs typeface="Arial" charset="0"/>
              </a:endParaRPr>
            </a:p>
          </p:txBody>
        </p:sp>
        <p:sp>
          <p:nvSpPr>
            <p:cNvPr id="20" name="Rectangle 1"/>
            <p:cNvSpPr>
              <a:spLocks noChangeArrowheads="1"/>
            </p:cNvSpPr>
            <p:nvPr/>
          </p:nvSpPr>
          <p:spPr bwMode="auto">
            <a:xfrm>
              <a:off x="2087984" y="2817009"/>
              <a:ext cx="1296144" cy="5460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360">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nchor="ctr">
              <a:spAutoFit/>
            </a:bodyPr>
            <a:lstStyle/>
            <a:p>
              <a:pPr algn="ctr">
                <a:tabLst>
                  <a:tab pos="0" algn="l"/>
                  <a:tab pos="406086" algn="l"/>
                  <a:tab pos="812172" algn="l"/>
                  <a:tab pos="1219698" algn="l"/>
                  <a:tab pos="1627224" algn="l"/>
                  <a:tab pos="2034750" algn="l"/>
                  <a:tab pos="2442276" algn="l"/>
                  <a:tab pos="2849803" algn="l"/>
                  <a:tab pos="3257328" algn="l"/>
                  <a:tab pos="3664855" algn="l"/>
                  <a:tab pos="4072380" algn="l"/>
                  <a:tab pos="4479907" algn="l"/>
                  <a:tab pos="4888873" algn="l"/>
                  <a:tab pos="5296398" algn="l"/>
                  <a:tab pos="5703925" algn="l"/>
                  <a:tab pos="6111450" algn="l"/>
                  <a:tab pos="6518977" algn="l"/>
                  <a:tab pos="6926502" algn="l"/>
                  <a:tab pos="7334029" algn="l"/>
                  <a:tab pos="7741554" algn="l"/>
                  <a:tab pos="8149081" algn="l"/>
                </a:tabLst>
                <a:defRPr/>
              </a:pPr>
              <a:r>
                <a:rPr lang="en-US" dirty="0" smtClean="0">
                  <a:solidFill>
                    <a:srgbClr val="EAD371"/>
                  </a:solidFill>
                  <a:latin typeface="Arial" charset="0"/>
                  <a:cs typeface="Arial" charset="0"/>
                  <a:sym typeface="Wingdings"/>
                </a:rPr>
                <a:t>259 W</a:t>
              </a:r>
              <a:endParaRPr lang="en-US" dirty="0">
                <a:solidFill>
                  <a:srgbClr val="EAD371"/>
                </a:solidFill>
                <a:latin typeface="Arial" charset="0"/>
                <a:cs typeface="Arial" charset="0"/>
              </a:endParaRPr>
            </a:p>
          </p:txBody>
        </p:sp>
        <p:sp>
          <p:nvSpPr>
            <p:cNvPr id="21" name="Rectangle 1"/>
            <p:cNvSpPr>
              <a:spLocks noChangeArrowheads="1"/>
            </p:cNvSpPr>
            <p:nvPr/>
          </p:nvSpPr>
          <p:spPr bwMode="auto">
            <a:xfrm>
              <a:off x="2087984" y="4689217"/>
              <a:ext cx="1296144" cy="5460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360">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nchor="ctr">
              <a:spAutoFit/>
            </a:bodyPr>
            <a:lstStyle/>
            <a:p>
              <a:pPr algn="ctr">
                <a:tabLst>
                  <a:tab pos="0" algn="l"/>
                  <a:tab pos="406086" algn="l"/>
                  <a:tab pos="812172" algn="l"/>
                  <a:tab pos="1219698" algn="l"/>
                  <a:tab pos="1627224" algn="l"/>
                  <a:tab pos="2034750" algn="l"/>
                  <a:tab pos="2442276" algn="l"/>
                  <a:tab pos="2849803" algn="l"/>
                  <a:tab pos="3257328" algn="l"/>
                  <a:tab pos="3664855" algn="l"/>
                  <a:tab pos="4072380" algn="l"/>
                  <a:tab pos="4479907" algn="l"/>
                  <a:tab pos="4888873" algn="l"/>
                  <a:tab pos="5296398" algn="l"/>
                  <a:tab pos="5703925" algn="l"/>
                  <a:tab pos="6111450" algn="l"/>
                  <a:tab pos="6518977" algn="l"/>
                  <a:tab pos="6926502" algn="l"/>
                  <a:tab pos="7334029" algn="l"/>
                  <a:tab pos="7741554" algn="l"/>
                  <a:tab pos="8149081" algn="l"/>
                </a:tabLst>
                <a:defRPr/>
              </a:pPr>
              <a:r>
                <a:rPr lang="en-US" dirty="0" smtClean="0">
                  <a:solidFill>
                    <a:srgbClr val="EAD371"/>
                  </a:solidFill>
                  <a:latin typeface="Arial" charset="0"/>
                  <a:cs typeface="Arial" charset="0"/>
                  <a:sym typeface="Wingdings"/>
                </a:rPr>
                <a:t>259 W</a:t>
              </a:r>
              <a:endParaRPr lang="en-US" dirty="0">
                <a:solidFill>
                  <a:srgbClr val="EAD371"/>
                </a:solidFill>
                <a:latin typeface="Arial" charset="0"/>
                <a:cs typeface="Arial" charset="0"/>
              </a:endParaRPr>
            </a:p>
          </p:txBody>
        </p:sp>
        <p:sp>
          <p:nvSpPr>
            <p:cNvPr id="22" name="Rectangle 1"/>
            <p:cNvSpPr>
              <a:spLocks noChangeArrowheads="1"/>
            </p:cNvSpPr>
            <p:nvPr/>
          </p:nvSpPr>
          <p:spPr bwMode="auto">
            <a:xfrm>
              <a:off x="2087984" y="6500890"/>
              <a:ext cx="1296144" cy="5460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360">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nchor="ctr">
              <a:spAutoFit/>
            </a:bodyPr>
            <a:lstStyle/>
            <a:p>
              <a:pPr algn="ctr">
                <a:tabLst>
                  <a:tab pos="0" algn="l"/>
                  <a:tab pos="406086" algn="l"/>
                  <a:tab pos="812172" algn="l"/>
                  <a:tab pos="1219698" algn="l"/>
                  <a:tab pos="1627224" algn="l"/>
                  <a:tab pos="2034750" algn="l"/>
                  <a:tab pos="2442276" algn="l"/>
                  <a:tab pos="2849803" algn="l"/>
                  <a:tab pos="3257328" algn="l"/>
                  <a:tab pos="3664855" algn="l"/>
                  <a:tab pos="4072380" algn="l"/>
                  <a:tab pos="4479907" algn="l"/>
                  <a:tab pos="4888873" algn="l"/>
                  <a:tab pos="5296398" algn="l"/>
                  <a:tab pos="5703925" algn="l"/>
                  <a:tab pos="6111450" algn="l"/>
                  <a:tab pos="6518977" algn="l"/>
                  <a:tab pos="6926502" algn="l"/>
                  <a:tab pos="7334029" algn="l"/>
                  <a:tab pos="7741554" algn="l"/>
                  <a:tab pos="8149081" algn="l"/>
                </a:tabLst>
                <a:defRPr/>
              </a:pPr>
              <a:r>
                <a:rPr lang="en-US" dirty="0" smtClean="0">
                  <a:solidFill>
                    <a:srgbClr val="EAD371"/>
                  </a:solidFill>
                  <a:latin typeface="Arial" charset="0"/>
                  <a:cs typeface="Arial" charset="0"/>
                  <a:sym typeface="Wingdings"/>
                </a:rPr>
                <a:t>259 W</a:t>
              </a:r>
              <a:endParaRPr lang="en-US" dirty="0">
                <a:solidFill>
                  <a:srgbClr val="EAD371"/>
                </a:solidFill>
                <a:latin typeface="Arial" charset="0"/>
                <a:cs typeface="Arial" charset="0"/>
              </a:endParaRPr>
            </a:p>
          </p:txBody>
        </p:sp>
        <p:sp>
          <p:nvSpPr>
            <p:cNvPr id="23" name="Rectangle 1"/>
            <p:cNvSpPr>
              <a:spLocks noChangeArrowheads="1"/>
            </p:cNvSpPr>
            <p:nvPr/>
          </p:nvSpPr>
          <p:spPr bwMode="auto">
            <a:xfrm>
              <a:off x="3960192" y="2828482"/>
              <a:ext cx="1296144" cy="5460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360">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nchor="ctr">
              <a:spAutoFit/>
            </a:bodyPr>
            <a:lstStyle/>
            <a:p>
              <a:pPr algn="ctr">
                <a:tabLst>
                  <a:tab pos="0" algn="l"/>
                  <a:tab pos="406086" algn="l"/>
                  <a:tab pos="812172" algn="l"/>
                  <a:tab pos="1219698" algn="l"/>
                  <a:tab pos="1627224" algn="l"/>
                  <a:tab pos="2034750" algn="l"/>
                  <a:tab pos="2442276" algn="l"/>
                  <a:tab pos="2849803" algn="l"/>
                  <a:tab pos="3257328" algn="l"/>
                  <a:tab pos="3664855" algn="l"/>
                  <a:tab pos="4072380" algn="l"/>
                  <a:tab pos="4479907" algn="l"/>
                  <a:tab pos="4888873" algn="l"/>
                  <a:tab pos="5296398" algn="l"/>
                  <a:tab pos="5703925" algn="l"/>
                  <a:tab pos="6111450" algn="l"/>
                  <a:tab pos="6518977" algn="l"/>
                  <a:tab pos="6926502" algn="l"/>
                  <a:tab pos="7334029" algn="l"/>
                  <a:tab pos="7741554" algn="l"/>
                  <a:tab pos="8149081" algn="l"/>
                </a:tabLst>
                <a:defRPr/>
              </a:pPr>
              <a:r>
                <a:rPr lang="en-US" dirty="0" smtClean="0">
                  <a:solidFill>
                    <a:srgbClr val="EAD371"/>
                  </a:solidFill>
                  <a:latin typeface="Arial" charset="0"/>
                  <a:cs typeface="Arial" charset="0"/>
                  <a:sym typeface="Wingdings"/>
                </a:rPr>
                <a:t>223 W</a:t>
              </a:r>
              <a:endParaRPr lang="en-US" dirty="0">
                <a:solidFill>
                  <a:srgbClr val="EAD371"/>
                </a:solidFill>
                <a:latin typeface="Arial" charset="0"/>
                <a:cs typeface="Arial" charset="0"/>
              </a:endParaRPr>
            </a:p>
          </p:txBody>
        </p:sp>
        <p:sp>
          <p:nvSpPr>
            <p:cNvPr id="24" name="Rectangle 1"/>
            <p:cNvSpPr>
              <a:spLocks noChangeArrowheads="1"/>
            </p:cNvSpPr>
            <p:nvPr/>
          </p:nvSpPr>
          <p:spPr bwMode="auto">
            <a:xfrm>
              <a:off x="3960192" y="4700690"/>
              <a:ext cx="1296144" cy="5460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360">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nchor="ctr">
              <a:spAutoFit/>
            </a:bodyPr>
            <a:lstStyle/>
            <a:p>
              <a:pPr algn="ctr">
                <a:tabLst>
                  <a:tab pos="0" algn="l"/>
                  <a:tab pos="406086" algn="l"/>
                  <a:tab pos="812172" algn="l"/>
                  <a:tab pos="1219698" algn="l"/>
                  <a:tab pos="1627224" algn="l"/>
                  <a:tab pos="2034750" algn="l"/>
                  <a:tab pos="2442276" algn="l"/>
                  <a:tab pos="2849803" algn="l"/>
                  <a:tab pos="3257328" algn="l"/>
                  <a:tab pos="3664855" algn="l"/>
                  <a:tab pos="4072380" algn="l"/>
                  <a:tab pos="4479907" algn="l"/>
                  <a:tab pos="4888873" algn="l"/>
                  <a:tab pos="5296398" algn="l"/>
                  <a:tab pos="5703925" algn="l"/>
                  <a:tab pos="6111450" algn="l"/>
                  <a:tab pos="6518977" algn="l"/>
                  <a:tab pos="6926502" algn="l"/>
                  <a:tab pos="7334029" algn="l"/>
                  <a:tab pos="7741554" algn="l"/>
                  <a:tab pos="8149081" algn="l"/>
                </a:tabLst>
                <a:defRPr/>
              </a:pPr>
              <a:r>
                <a:rPr lang="en-US" dirty="0" smtClean="0">
                  <a:solidFill>
                    <a:srgbClr val="EAD371"/>
                  </a:solidFill>
                  <a:latin typeface="Arial" charset="0"/>
                  <a:cs typeface="Arial" charset="0"/>
                  <a:sym typeface="Wingdings"/>
                </a:rPr>
                <a:t>223 W</a:t>
              </a:r>
              <a:endParaRPr lang="en-US" dirty="0">
                <a:solidFill>
                  <a:srgbClr val="EAD371"/>
                </a:solidFill>
                <a:latin typeface="Arial" charset="0"/>
                <a:cs typeface="Arial" charset="0"/>
              </a:endParaRPr>
            </a:p>
          </p:txBody>
        </p:sp>
        <p:sp>
          <p:nvSpPr>
            <p:cNvPr id="25" name="Rectangle 1"/>
            <p:cNvSpPr>
              <a:spLocks noChangeArrowheads="1"/>
            </p:cNvSpPr>
            <p:nvPr/>
          </p:nvSpPr>
          <p:spPr bwMode="auto">
            <a:xfrm>
              <a:off x="3960192" y="6512362"/>
              <a:ext cx="1296144" cy="5460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360">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nchor="ctr">
              <a:spAutoFit/>
            </a:bodyPr>
            <a:lstStyle/>
            <a:p>
              <a:pPr algn="ctr">
                <a:tabLst>
                  <a:tab pos="0" algn="l"/>
                  <a:tab pos="406086" algn="l"/>
                  <a:tab pos="812172" algn="l"/>
                  <a:tab pos="1219698" algn="l"/>
                  <a:tab pos="1627224" algn="l"/>
                  <a:tab pos="2034750" algn="l"/>
                  <a:tab pos="2442276" algn="l"/>
                  <a:tab pos="2849803" algn="l"/>
                  <a:tab pos="3257328" algn="l"/>
                  <a:tab pos="3664855" algn="l"/>
                  <a:tab pos="4072380" algn="l"/>
                  <a:tab pos="4479907" algn="l"/>
                  <a:tab pos="4888873" algn="l"/>
                  <a:tab pos="5296398" algn="l"/>
                  <a:tab pos="5703925" algn="l"/>
                  <a:tab pos="6111450" algn="l"/>
                  <a:tab pos="6518977" algn="l"/>
                  <a:tab pos="6926502" algn="l"/>
                  <a:tab pos="7334029" algn="l"/>
                  <a:tab pos="7741554" algn="l"/>
                  <a:tab pos="8149081" algn="l"/>
                </a:tabLst>
                <a:defRPr/>
              </a:pPr>
              <a:r>
                <a:rPr lang="en-US" dirty="0" smtClean="0">
                  <a:solidFill>
                    <a:srgbClr val="EAD371"/>
                  </a:solidFill>
                  <a:latin typeface="Arial" charset="0"/>
                  <a:cs typeface="Arial" charset="0"/>
                  <a:sym typeface="Wingdings"/>
                </a:rPr>
                <a:t>223 W</a:t>
              </a:r>
              <a:endParaRPr lang="en-US" dirty="0">
                <a:solidFill>
                  <a:srgbClr val="EAD371"/>
                </a:solidFill>
                <a:latin typeface="Arial" charset="0"/>
                <a:cs typeface="Arial" charset="0"/>
              </a:endParaRPr>
            </a:p>
          </p:txBody>
        </p:sp>
        <p:sp>
          <p:nvSpPr>
            <p:cNvPr id="26" name="Rectangle 1"/>
            <p:cNvSpPr>
              <a:spLocks noChangeArrowheads="1"/>
            </p:cNvSpPr>
            <p:nvPr/>
          </p:nvSpPr>
          <p:spPr bwMode="auto">
            <a:xfrm>
              <a:off x="5760392" y="2828482"/>
              <a:ext cx="1296144" cy="5460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360">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nchor="ctr">
              <a:spAutoFit/>
            </a:bodyPr>
            <a:lstStyle/>
            <a:p>
              <a:pPr algn="ctr">
                <a:tabLst>
                  <a:tab pos="0" algn="l"/>
                  <a:tab pos="406086" algn="l"/>
                  <a:tab pos="812172" algn="l"/>
                  <a:tab pos="1219698" algn="l"/>
                  <a:tab pos="1627224" algn="l"/>
                  <a:tab pos="2034750" algn="l"/>
                  <a:tab pos="2442276" algn="l"/>
                  <a:tab pos="2849803" algn="l"/>
                  <a:tab pos="3257328" algn="l"/>
                  <a:tab pos="3664855" algn="l"/>
                  <a:tab pos="4072380" algn="l"/>
                  <a:tab pos="4479907" algn="l"/>
                  <a:tab pos="4888873" algn="l"/>
                  <a:tab pos="5296398" algn="l"/>
                  <a:tab pos="5703925" algn="l"/>
                  <a:tab pos="6111450" algn="l"/>
                  <a:tab pos="6518977" algn="l"/>
                  <a:tab pos="6926502" algn="l"/>
                  <a:tab pos="7334029" algn="l"/>
                  <a:tab pos="7741554" algn="l"/>
                  <a:tab pos="8149081" algn="l"/>
                </a:tabLst>
                <a:defRPr/>
              </a:pPr>
              <a:r>
                <a:rPr lang="en-US" dirty="0" smtClean="0">
                  <a:solidFill>
                    <a:srgbClr val="EAD371"/>
                  </a:solidFill>
                  <a:latin typeface="Arial" charset="0"/>
                  <a:cs typeface="Arial" charset="0"/>
                  <a:sym typeface="Wingdings"/>
                </a:rPr>
                <a:t>93 W</a:t>
              </a:r>
              <a:endParaRPr lang="en-US" dirty="0">
                <a:solidFill>
                  <a:srgbClr val="EAD371"/>
                </a:solidFill>
                <a:latin typeface="Arial" charset="0"/>
                <a:cs typeface="Arial" charset="0"/>
              </a:endParaRPr>
            </a:p>
          </p:txBody>
        </p:sp>
        <p:sp>
          <p:nvSpPr>
            <p:cNvPr id="27" name="Rectangle 1"/>
            <p:cNvSpPr>
              <a:spLocks noChangeArrowheads="1"/>
            </p:cNvSpPr>
            <p:nvPr/>
          </p:nvSpPr>
          <p:spPr bwMode="auto">
            <a:xfrm>
              <a:off x="5760392" y="4700690"/>
              <a:ext cx="1296144" cy="5460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360">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nchor="ctr">
              <a:spAutoFit/>
            </a:bodyPr>
            <a:lstStyle/>
            <a:p>
              <a:pPr algn="ctr">
                <a:tabLst>
                  <a:tab pos="0" algn="l"/>
                  <a:tab pos="406086" algn="l"/>
                  <a:tab pos="812172" algn="l"/>
                  <a:tab pos="1219698" algn="l"/>
                  <a:tab pos="1627224" algn="l"/>
                  <a:tab pos="2034750" algn="l"/>
                  <a:tab pos="2442276" algn="l"/>
                  <a:tab pos="2849803" algn="l"/>
                  <a:tab pos="3257328" algn="l"/>
                  <a:tab pos="3664855" algn="l"/>
                  <a:tab pos="4072380" algn="l"/>
                  <a:tab pos="4479907" algn="l"/>
                  <a:tab pos="4888873" algn="l"/>
                  <a:tab pos="5296398" algn="l"/>
                  <a:tab pos="5703925" algn="l"/>
                  <a:tab pos="6111450" algn="l"/>
                  <a:tab pos="6518977" algn="l"/>
                  <a:tab pos="6926502" algn="l"/>
                  <a:tab pos="7334029" algn="l"/>
                  <a:tab pos="7741554" algn="l"/>
                  <a:tab pos="8149081" algn="l"/>
                </a:tabLst>
                <a:defRPr/>
              </a:pPr>
              <a:r>
                <a:rPr lang="en-US" dirty="0" smtClean="0">
                  <a:solidFill>
                    <a:srgbClr val="EAD371"/>
                  </a:solidFill>
                  <a:latin typeface="Arial" charset="0"/>
                  <a:cs typeface="Arial" charset="0"/>
                  <a:sym typeface="Wingdings"/>
                </a:rPr>
                <a:t>93 W</a:t>
              </a:r>
              <a:endParaRPr lang="en-US" dirty="0">
                <a:solidFill>
                  <a:srgbClr val="EAD371"/>
                </a:solidFill>
                <a:latin typeface="Arial" charset="0"/>
                <a:cs typeface="Arial" charset="0"/>
              </a:endParaRPr>
            </a:p>
          </p:txBody>
        </p:sp>
        <p:sp>
          <p:nvSpPr>
            <p:cNvPr id="28" name="Rectangle 1"/>
            <p:cNvSpPr>
              <a:spLocks noChangeArrowheads="1"/>
            </p:cNvSpPr>
            <p:nvPr/>
          </p:nvSpPr>
          <p:spPr bwMode="auto">
            <a:xfrm>
              <a:off x="5760392" y="6512362"/>
              <a:ext cx="1296144" cy="5460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360">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nchor="ctr">
              <a:spAutoFit/>
            </a:bodyPr>
            <a:lstStyle/>
            <a:p>
              <a:pPr algn="ctr">
                <a:tabLst>
                  <a:tab pos="0" algn="l"/>
                  <a:tab pos="406086" algn="l"/>
                  <a:tab pos="812172" algn="l"/>
                  <a:tab pos="1219698" algn="l"/>
                  <a:tab pos="1627224" algn="l"/>
                  <a:tab pos="2034750" algn="l"/>
                  <a:tab pos="2442276" algn="l"/>
                  <a:tab pos="2849803" algn="l"/>
                  <a:tab pos="3257328" algn="l"/>
                  <a:tab pos="3664855" algn="l"/>
                  <a:tab pos="4072380" algn="l"/>
                  <a:tab pos="4479907" algn="l"/>
                  <a:tab pos="4888873" algn="l"/>
                  <a:tab pos="5296398" algn="l"/>
                  <a:tab pos="5703925" algn="l"/>
                  <a:tab pos="6111450" algn="l"/>
                  <a:tab pos="6518977" algn="l"/>
                  <a:tab pos="6926502" algn="l"/>
                  <a:tab pos="7334029" algn="l"/>
                  <a:tab pos="7741554" algn="l"/>
                  <a:tab pos="8149081" algn="l"/>
                </a:tabLst>
                <a:defRPr/>
              </a:pPr>
              <a:r>
                <a:rPr lang="en-US" dirty="0" smtClean="0">
                  <a:solidFill>
                    <a:srgbClr val="EAD371"/>
                  </a:solidFill>
                  <a:latin typeface="Arial" charset="0"/>
                  <a:cs typeface="Arial" charset="0"/>
                  <a:sym typeface="Wingdings"/>
                </a:rPr>
                <a:t>93 W</a:t>
              </a:r>
              <a:endParaRPr lang="en-US" dirty="0">
                <a:solidFill>
                  <a:srgbClr val="EAD371"/>
                </a:solidFill>
                <a:latin typeface="Arial" charset="0"/>
                <a:cs typeface="Arial" charset="0"/>
              </a:endParaRPr>
            </a:p>
          </p:txBody>
        </p:sp>
        <p:cxnSp>
          <p:nvCxnSpPr>
            <p:cNvPr id="29" name="Straight Arrow Connector 43"/>
            <p:cNvCxnSpPr/>
            <p:nvPr/>
          </p:nvCxnSpPr>
          <p:spPr bwMode="auto">
            <a:xfrm flipV="1">
              <a:off x="8064896" y="1764631"/>
              <a:ext cx="0" cy="1295400"/>
            </a:xfrm>
            <a:prstGeom prst="straightConnector1">
              <a:avLst/>
            </a:prstGeom>
            <a:solidFill>
              <a:srgbClr val="00B8FF"/>
            </a:solidFill>
            <a:ln w="19050" cap="flat" cmpd="sng" algn="ctr">
              <a:solidFill>
                <a:srgbClr val="EAD371"/>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 name="Rectangle 1"/>
            <p:cNvSpPr>
              <a:spLocks noChangeArrowheads="1"/>
            </p:cNvSpPr>
            <p:nvPr/>
          </p:nvSpPr>
          <p:spPr bwMode="auto">
            <a:xfrm rot="5400000">
              <a:off x="7574359" y="2207546"/>
              <a:ext cx="1441450" cy="4095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360">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ctr">
              <a:spAutoFit/>
            </a:bodyPr>
            <a:lstStyle/>
            <a:p>
              <a:pPr algn="ctr">
                <a:tabLst>
                  <a:tab pos="0" algn="l"/>
                  <a:tab pos="406086" algn="l"/>
                  <a:tab pos="812172" algn="l"/>
                  <a:tab pos="1219698" algn="l"/>
                  <a:tab pos="1627224" algn="l"/>
                  <a:tab pos="2034750" algn="l"/>
                  <a:tab pos="2442276" algn="l"/>
                  <a:tab pos="2849803" algn="l"/>
                  <a:tab pos="3257328" algn="l"/>
                  <a:tab pos="3664855" algn="l"/>
                  <a:tab pos="4072380" algn="l"/>
                  <a:tab pos="4479907" algn="l"/>
                  <a:tab pos="4888873" algn="l"/>
                  <a:tab pos="5296398" algn="l"/>
                  <a:tab pos="5703925" algn="l"/>
                  <a:tab pos="6111450" algn="l"/>
                  <a:tab pos="6518977" algn="l"/>
                  <a:tab pos="6926502" algn="l"/>
                  <a:tab pos="7334029" algn="l"/>
                  <a:tab pos="7741554" algn="l"/>
                  <a:tab pos="8149081" algn="l"/>
                </a:tabLst>
                <a:defRPr/>
              </a:pPr>
              <a:r>
                <a:rPr lang="en-US" dirty="0">
                  <a:solidFill>
                    <a:srgbClr val="000000"/>
                  </a:solidFill>
                  <a:latin typeface="Arial"/>
                  <a:cs typeface="Arial"/>
                </a:rPr>
                <a:t>North</a:t>
              </a:r>
              <a:r>
                <a:rPr lang="en-US" dirty="0">
                  <a:solidFill>
                    <a:srgbClr val="EAD371"/>
                  </a:solidFill>
                  <a:latin typeface="Arial"/>
                  <a:cs typeface="Arial"/>
                </a:rPr>
                <a:t> </a:t>
              </a:r>
            </a:p>
          </p:txBody>
        </p:sp>
        <p:sp>
          <p:nvSpPr>
            <p:cNvPr id="31" name="Rectangle 9"/>
            <p:cNvSpPr>
              <a:spLocks noChangeArrowheads="1"/>
            </p:cNvSpPr>
            <p:nvPr/>
          </p:nvSpPr>
          <p:spPr bwMode="auto">
            <a:xfrm>
              <a:off x="4032200" y="1013916"/>
              <a:ext cx="2304255" cy="6332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tabLst>
                  <a:tab pos="0" algn="l"/>
                  <a:tab pos="406086" algn="l"/>
                  <a:tab pos="812172" algn="l"/>
                  <a:tab pos="1219698" algn="l"/>
                  <a:tab pos="1627224" algn="l"/>
                  <a:tab pos="2034750" algn="l"/>
                  <a:tab pos="2442276" algn="l"/>
                  <a:tab pos="2849803" algn="l"/>
                  <a:tab pos="3257328" algn="l"/>
                  <a:tab pos="3664855" algn="l"/>
                  <a:tab pos="4072380" algn="l"/>
                  <a:tab pos="4479907" algn="l"/>
                  <a:tab pos="4888873" algn="l"/>
                  <a:tab pos="5296398" algn="l"/>
                  <a:tab pos="5703925" algn="l"/>
                  <a:tab pos="6111450" algn="l"/>
                  <a:tab pos="6518977" algn="l"/>
                  <a:tab pos="6926502" algn="l"/>
                  <a:tab pos="7334029" algn="l"/>
                  <a:tab pos="7741554" algn="l"/>
                  <a:tab pos="8149081" algn="l"/>
                </a:tabLst>
              </a:pPr>
              <a:r>
                <a:rPr lang="en-US" sz="2200" dirty="0">
                  <a:solidFill>
                    <a:srgbClr val="000000"/>
                  </a:solidFill>
                  <a:latin typeface="Arial" charset="0"/>
                  <a:cs typeface="Arial" charset="0"/>
                </a:rPr>
                <a:t>2012 Nov</a:t>
              </a:r>
            </a:p>
          </p:txBody>
        </p:sp>
        <p:sp>
          <p:nvSpPr>
            <p:cNvPr id="32" name="Rectangle 9"/>
            <p:cNvSpPr>
              <a:spLocks noChangeArrowheads="1"/>
            </p:cNvSpPr>
            <p:nvPr/>
          </p:nvSpPr>
          <p:spPr bwMode="auto">
            <a:xfrm>
              <a:off x="5832401" y="1013916"/>
              <a:ext cx="2304255" cy="6332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tabLst>
                  <a:tab pos="0" algn="l"/>
                  <a:tab pos="406086" algn="l"/>
                  <a:tab pos="812172" algn="l"/>
                  <a:tab pos="1219698" algn="l"/>
                  <a:tab pos="1627224" algn="l"/>
                  <a:tab pos="2034750" algn="l"/>
                  <a:tab pos="2442276" algn="l"/>
                  <a:tab pos="2849803" algn="l"/>
                  <a:tab pos="3257328" algn="l"/>
                  <a:tab pos="3664855" algn="l"/>
                  <a:tab pos="4072380" algn="l"/>
                  <a:tab pos="4479907" algn="l"/>
                  <a:tab pos="4888873" algn="l"/>
                  <a:tab pos="5296398" algn="l"/>
                  <a:tab pos="5703925" algn="l"/>
                  <a:tab pos="6111450" algn="l"/>
                  <a:tab pos="6518977" algn="l"/>
                  <a:tab pos="6926502" algn="l"/>
                  <a:tab pos="7334029" algn="l"/>
                  <a:tab pos="7741554" algn="l"/>
                  <a:tab pos="8149081" algn="l"/>
                </a:tabLst>
              </a:pPr>
              <a:r>
                <a:rPr lang="en-US" sz="2200" dirty="0">
                  <a:solidFill>
                    <a:srgbClr val="000000"/>
                  </a:solidFill>
                  <a:latin typeface="Arial" charset="0"/>
                  <a:cs typeface="Arial" charset="0"/>
                </a:rPr>
                <a:t>2012 Dec</a:t>
              </a:r>
            </a:p>
          </p:txBody>
        </p:sp>
      </p:grpSp>
      <p:sp>
        <p:nvSpPr>
          <p:cNvPr id="33" name="Ovale 6"/>
          <p:cNvSpPr/>
          <p:nvPr/>
        </p:nvSpPr>
        <p:spPr>
          <a:xfrm>
            <a:off x="5703288" y="3066561"/>
            <a:ext cx="57606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Arial" charset="0"/>
            </a:endParaRPr>
          </a:p>
        </p:txBody>
      </p:sp>
      <p:pic>
        <p:nvPicPr>
          <p:cNvPr id="34" name="Picture 48"/>
          <p:cNvPicPr>
            <a:picLocks noChangeAspect="1"/>
          </p:cNvPicPr>
          <p:nvPr/>
        </p:nvPicPr>
        <p:blipFill>
          <a:blip r:embed="rId4" cstate="print"/>
          <a:stretch>
            <a:fillRect/>
          </a:stretch>
        </p:blipFill>
        <p:spPr>
          <a:xfrm>
            <a:off x="2606944" y="2348880"/>
            <a:ext cx="3744416" cy="36340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edge">
                                      <p:cBhvr>
                                        <p:cTn id="7" dur="2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500" fill="hold"/>
                                        <p:tgtEl>
                                          <p:spTgt spid="34"/>
                                        </p:tgtEl>
                                        <p:attrNameLst>
                                          <p:attrName>ppt_x</p:attrName>
                                        </p:attrNameLst>
                                      </p:cBhvr>
                                      <p:tavLst>
                                        <p:tav tm="0">
                                          <p:val>
                                            <p:strVal val="#ppt_x"/>
                                          </p:val>
                                        </p:tav>
                                        <p:tav tm="100000">
                                          <p:val>
                                            <p:strVal val="#ppt_x"/>
                                          </p:val>
                                        </p:tav>
                                      </p:tavLst>
                                    </p:anim>
                                    <p:anim calcmode="lin" valueType="num">
                                      <p:cBhvr additive="base">
                                        <p:cTn id="13"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feld 6"/>
          <p:cNvSpPr txBox="1">
            <a:spLocks noChangeArrowheads="1"/>
          </p:cNvSpPr>
          <p:nvPr/>
        </p:nvSpPr>
        <p:spPr bwMode="auto">
          <a:xfrm>
            <a:off x="0" y="0"/>
            <a:ext cx="9144000" cy="584775"/>
          </a:xfrm>
          <a:prstGeom prst="rect">
            <a:avLst/>
          </a:prstGeom>
          <a:solidFill>
            <a:schemeClr val="tx1"/>
          </a:solidFill>
          <a:ln w="9525">
            <a:noFill/>
            <a:miter lim="800000"/>
            <a:headEnd/>
            <a:tailEnd/>
          </a:ln>
        </p:spPr>
        <p:txBody>
          <a:bodyPr>
            <a:spAutoFit/>
          </a:bodyPr>
          <a:lstStyle/>
          <a:p>
            <a:r>
              <a:rPr lang="ru-RU" b="1" u="none" dirty="0" smtClean="0"/>
              <a:t>Атмосферы</a:t>
            </a:r>
            <a:r>
              <a:rPr lang="en-US" b="1" u="none" dirty="0" smtClean="0">
                <a:solidFill>
                  <a:srgbClr val="760000"/>
                </a:solidFill>
              </a:rPr>
              <a:t>: </a:t>
            </a:r>
            <a:r>
              <a:rPr lang="ru-RU" b="1" i="1" u="none" dirty="0" smtClean="0">
                <a:solidFill>
                  <a:srgbClr val="760000"/>
                </a:solidFill>
              </a:rPr>
              <a:t>диссипация атмосферы</a:t>
            </a:r>
            <a:endParaRPr lang="en-US" sz="1800" i="1" u="none" dirty="0">
              <a:solidFill>
                <a:srgbClr val="404040"/>
              </a:solidFill>
              <a:latin typeface="Arial" charset="0"/>
            </a:endParaRPr>
          </a:p>
        </p:txBody>
      </p:sp>
      <p:sp>
        <p:nvSpPr>
          <p:cNvPr id="4" name="Rectangle 2"/>
          <p:cNvSpPr txBox="1">
            <a:spLocks noChangeArrowheads="1"/>
          </p:cNvSpPr>
          <p:nvPr/>
        </p:nvSpPr>
        <p:spPr>
          <a:xfrm>
            <a:off x="0" y="0"/>
            <a:ext cx="9144000" cy="609600"/>
          </a:xfrm>
          <a:prstGeom prst="rect">
            <a:avLst/>
          </a:prstGeom>
          <a:solidFill>
            <a:schemeClr val="bg1"/>
          </a:solidFill>
          <a:ln/>
        </p:spPr>
        <p:txBody>
          <a:bodyPr/>
          <a:lstStyle/>
          <a:p>
            <a:pPr lvl="0" algn="ctr" eaLnBrk="0" hangingPunct="0">
              <a:defRPr/>
            </a:pPr>
            <a:r>
              <a:rPr lang="en-US" sz="3600" b="1" kern="0" dirty="0" err="1" smtClean="0"/>
              <a:t>Europa</a:t>
            </a:r>
            <a:r>
              <a:rPr lang="en-US" sz="3600" b="1" kern="0" dirty="0" smtClean="0"/>
              <a:t> exosphere:</a:t>
            </a:r>
            <a:r>
              <a:rPr lang="en-US" sz="3600" b="1" i="1" kern="0" dirty="0" smtClean="0"/>
              <a:t> neutral torus along orbit</a:t>
            </a:r>
            <a:endParaRPr lang="en-US" sz="3600" b="1" i="1" kern="0" dirty="0"/>
          </a:p>
        </p:txBody>
      </p:sp>
      <p:sp>
        <p:nvSpPr>
          <p:cNvPr id="10" name="TextBox 9"/>
          <p:cNvSpPr txBox="1"/>
          <p:nvPr/>
        </p:nvSpPr>
        <p:spPr>
          <a:xfrm>
            <a:off x="5652120" y="6165304"/>
            <a:ext cx="3384376" cy="646331"/>
          </a:xfrm>
          <a:prstGeom prst="rect">
            <a:avLst/>
          </a:prstGeom>
          <a:solidFill>
            <a:schemeClr val="bg1"/>
          </a:solidFill>
          <a:ln>
            <a:solidFill>
              <a:schemeClr val="tx1"/>
            </a:solidFill>
          </a:ln>
        </p:spPr>
        <p:txBody>
          <a:bodyPr wrap="square" rtlCol="0">
            <a:spAutoFit/>
          </a:bodyPr>
          <a:lstStyle/>
          <a:p>
            <a:r>
              <a:rPr lang="en-US" sz="1800" b="1" spc="-80" dirty="0" smtClean="0">
                <a:latin typeface="+mn-lt"/>
              </a:rPr>
              <a:t>Mura et al., presentation at AOGS-2018</a:t>
            </a:r>
            <a:endParaRPr lang="en-US" sz="1800" b="1" spc="-80" dirty="0">
              <a:latin typeface="+mn-lt"/>
            </a:endParaRPr>
          </a:p>
        </p:txBody>
      </p:sp>
      <p:pic>
        <p:nvPicPr>
          <p:cNvPr id="12"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837694" y="3717032"/>
            <a:ext cx="3306306" cy="2479729"/>
          </a:xfrm>
          <a:prstGeom prst="rect">
            <a:avLst/>
          </a:prstGeom>
        </p:spPr>
      </p:pic>
      <p:pic>
        <p:nvPicPr>
          <p:cNvPr id="13" name="Picture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334000" y="692696"/>
            <a:ext cx="3810000" cy="2857500"/>
          </a:xfrm>
          <a:prstGeom prst="rect">
            <a:avLst/>
          </a:prstGeom>
        </p:spPr>
      </p:pic>
      <p:pic>
        <p:nvPicPr>
          <p:cNvPr id="17" name="Picture 7" descr="Jupiter_Torus-lg"/>
          <p:cNvPicPr>
            <a:picLocks noChangeAspect="1" noChangeArrowheads="1"/>
          </p:cNvPicPr>
          <p:nvPr/>
        </p:nvPicPr>
        <p:blipFill>
          <a:blip r:embed="rId5" cstate="print"/>
          <a:srcRect/>
          <a:stretch>
            <a:fillRect/>
          </a:stretch>
        </p:blipFill>
        <p:spPr bwMode="auto">
          <a:xfrm>
            <a:off x="107504" y="692696"/>
            <a:ext cx="4860156" cy="3019128"/>
          </a:xfrm>
          <a:prstGeom prst="rect">
            <a:avLst/>
          </a:prstGeom>
          <a:noFill/>
          <a:ln w="9525">
            <a:noFill/>
            <a:miter lim="800000"/>
            <a:headEnd/>
            <a:tailEnd/>
          </a:ln>
        </p:spPr>
      </p:pic>
      <p:sp>
        <p:nvSpPr>
          <p:cNvPr id="18" name="Text Box 8"/>
          <p:cNvSpPr txBox="1">
            <a:spLocks noChangeArrowheads="1"/>
          </p:cNvSpPr>
          <p:nvPr/>
        </p:nvSpPr>
        <p:spPr bwMode="auto">
          <a:xfrm>
            <a:off x="0" y="3717032"/>
            <a:ext cx="5580112" cy="2862322"/>
          </a:xfrm>
          <a:prstGeom prst="rect">
            <a:avLst/>
          </a:prstGeom>
          <a:solidFill>
            <a:schemeClr val="bg1"/>
          </a:solidFill>
          <a:ln w="9525">
            <a:noFill/>
            <a:miter lim="800000"/>
            <a:headEnd/>
            <a:tailEnd/>
          </a:ln>
          <a:effectLst/>
        </p:spPr>
        <p:txBody>
          <a:bodyPr wrap="square">
            <a:spAutoFit/>
          </a:bodyPr>
          <a:lstStyle/>
          <a:p>
            <a:r>
              <a:rPr lang="en-US" sz="2000" b="1" dirty="0"/>
              <a:t>Torus of neutral gas </a:t>
            </a:r>
            <a:r>
              <a:rPr lang="en-US" sz="2000" b="1" dirty="0" smtClean="0"/>
              <a:t>along </a:t>
            </a:r>
            <a:r>
              <a:rPr lang="en-US" sz="2000" b="1" dirty="0"/>
              <a:t>the orbit of </a:t>
            </a:r>
            <a:r>
              <a:rPr lang="en-US" sz="2000" b="1" dirty="0" err="1"/>
              <a:t>Europa</a:t>
            </a:r>
            <a:r>
              <a:rPr lang="en-US" sz="2000" b="1" dirty="0"/>
              <a:t> observed by </a:t>
            </a:r>
            <a:r>
              <a:rPr lang="en-US" sz="2000" b="1" dirty="0" smtClean="0"/>
              <a:t>CASSINI/INCA imager  (</a:t>
            </a:r>
            <a:r>
              <a:rPr lang="en-US" sz="2000" b="1" dirty="0" err="1"/>
              <a:t>Mauk</a:t>
            </a:r>
            <a:r>
              <a:rPr lang="en-US" sz="2000" b="1" dirty="0"/>
              <a:t> et al. 2003</a:t>
            </a:r>
            <a:r>
              <a:rPr lang="en-US" sz="2000" b="1" dirty="0" smtClean="0"/>
              <a:t>). </a:t>
            </a:r>
          </a:p>
          <a:p>
            <a:r>
              <a:rPr lang="en-US" sz="2000" b="1" dirty="0" smtClean="0"/>
              <a:t>Total supply of H and O from the surface-bounded atmosphere of </a:t>
            </a:r>
            <a:r>
              <a:rPr lang="en-US" sz="2000" b="1" dirty="0" err="1" smtClean="0"/>
              <a:t>Europa</a:t>
            </a:r>
            <a:r>
              <a:rPr lang="en-US" sz="2000" b="1" dirty="0" smtClean="0"/>
              <a:t> to the neutral cloud was estimated (Shematovich et al., 2005) by the value of 8×10</a:t>
            </a:r>
            <a:r>
              <a:rPr lang="en-US" sz="2000" b="1" baseline="30000" dirty="0" smtClean="0"/>
              <a:t>33 </a:t>
            </a:r>
            <a:r>
              <a:rPr lang="en-US" sz="2000" b="1" dirty="0" smtClean="0"/>
              <a:t>neutral atoms which is close to the observational estimate </a:t>
            </a:r>
            <a:r>
              <a:rPr lang="en-US" sz="2000" b="1" i="1" dirty="0" smtClean="0"/>
              <a:t>(</a:t>
            </a:r>
            <a:r>
              <a:rPr lang="en-US" sz="2000" b="1" dirty="0" smtClean="0"/>
              <a:t>6</a:t>
            </a:r>
            <a:r>
              <a:rPr lang="en-US" sz="2000" b="1" i="1" dirty="0" smtClean="0"/>
              <a:t>.</a:t>
            </a:r>
            <a:r>
              <a:rPr lang="en-US" sz="2000" b="1" dirty="0" smtClean="0"/>
              <a:t>0 ± 2</a:t>
            </a:r>
            <a:r>
              <a:rPr lang="en-US" sz="2000" b="1" i="1" dirty="0" smtClean="0"/>
              <a:t>.</a:t>
            </a:r>
            <a:r>
              <a:rPr lang="en-US" sz="2000" b="1" dirty="0" smtClean="0"/>
              <a:t>5</a:t>
            </a:r>
            <a:r>
              <a:rPr lang="en-US" sz="2000" b="1" i="1" dirty="0" smtClean="0"/>
              <a:t>) </a:t>
            </a:r>
            <a:r>
              <a:rPr lang="en-US" sz="2000" b="1" dirty="0" smtClean="0"/>
              <a:t>×10</a:t>
            </a:r>
            <a:r>
              <a:rPr lang="en-US" sz="2000" b="1" baseline="30000" dirty="0" smtClean="0"/>
              <a:t>33</a:t>
            </a:r>
            <a:r>
              <a:rPr lang="en-US" sz="2000" b="1" dirty="0" smtClean="0"/>
              <a:t> (H and O) atoms (</a:t>
            </a:r>
            <a:r>
              <a:rPr lang="en-US" sz="2000" b="1" dirty="0" err="1" smtClean="0"/>
              <a:t>Mauk</a:t>
            </a:r>
            <a:r>
              <a:rPr lang="en-US" sz="2000" b="1" dirty="0" smtClean="0"/>
              <a:t> et al., 2004).</a:t>
            </a:r>
            <a:endParaRPr lang="ru-RU" sz="20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feld 6"/>
          <p:cNvSpPr txBox="1">
            <a:spLocks noChangeArrowheads="1"/>
          </p:cNvSpPr>
          <p:nvPr/>
        </p:nvSpPr>
        <p:spPr bwMode="auto">
          <a:xfrm>
            <a:off x="0" y="0"/>
            <a:ext cx="9144000" cy="584775"/>
          </a:xfrm>
          <a:prstGeom prst="rect">
            <a:avLst/>
          </a:prstGeom>
          <a:solidFill>
            <a:schemeClr val="tx1"/>
          </a:solidFill>
          <a:ln w="9525">
            <a:noFill/>
            <a:miter lim="800000"/>
            <a:headEnd/>
            <a:tailEnd/>
          </a:ln>
        </p:spPr>
        <p:txBody>
          <a:bodyPr>
            <a:spAutoFit/>
          </a:bodyPr>
          <a:lstStyle/>
          <a:p>
            <a:r>
              <a:rPr lang="ru-RU" b="1" u="none" dirty="0" smtClean="0"/>
              <a:t>Атмосферы</a:t>
            </a:r>
            <a:r>
              <a:rPr lang="en-US" b="1" u="none" dirty="0" smtClean="0">
                <a:solidFill>
                  <a:srgbClr val="760000"/>
                </a:solidFill>
              </a:rPr>
              <a:t>: </a:t>
            </a:r>
            <a:r>
              <a:rPr lang="ru-RU" b="1" i="1" u="none" dirty="0" smtClean="0">
                <a:solidFill>
                  <a:srgbClr val="760000"/>
                </a:solidFill>
              </a:rPr>
              <a:t>диссипация атмосферы</a:t>
            </a:r>
            <a:endParaRPr lang="en-US" sz="1800" i="1" u="none" dirty="0">
              <a:solidFill>
                <a:srgbClr val="404040"/>
              </a:solidFill>
              <a:latin typeface="Arial" charset="0"/>
            </a:endParaRPr>
          </a:p>
        </p:txBody>
      </p:sp>
      <p:sp>
        <p:nvSpPr>
          <p:cNvPr id="4" name="Rectangle 2"/>
          <p:cNvSpPr txBox="1">
            <a:spLocks noChangeArrowheads="1"/>
          </p:cNvSpPr>
          <p:nvPr/>
        </p:nvSpPr>
        <p:spPr>
          <a:xfrm>
            <a:off x="0" y="0"/>
            <a:ext cx="9144000" cy="609600"/>
          </a:xfrm>
          <a:prstGeom prst="rect">
            <a:avLst/>
          </a:prstGeom>
          <a:solidFill>
            <a:schemeClr val="bg1"/>
          </a:solidFill>
          <a:ln/>
        </p:spPr>
        <p:txBody>
          <a:bodyPr/>
          <a:lstStyle/>
          <a:p>
            <a:pPr lvl="0" algn="ctr" eaLnBrk="0" hangingPunct="0">
              <a:defRPr/>
            </a:pPr>
            <a:r>
              <a:rPr lang="en-US" sz="3600" b="1" kern="0" dirty="0" err="1" smtClean="0"/>
              <a:t>Europa</a:t>
            </a:r>
            <a:r>
              <a:rPr lang="en-US" sz="3600" b="1" kern="0" dirty="0" smtClean="0"/>
              <a:t> exosphere:</a:t>
            </a:r>
            <a:r>
              <a:rPr lang="en-US" sz="3600" b="1" i="1" kern="0" dirty="0" smtClean="0"/>
              <a:t> recent advances</a:t>
            </a:r>
            <a:endParaRPr kumimoji="0" lang="en-US" sz="3600" b="1" i="1" u="none" strike="noStrike" kern="0" cap="none" spc="0" normalizeH="0" baseline="0" noProof="0" dirty="0">
              <a:ln>
                <a:noFill/>
              </a:ln>
              <a:solidFill>
                <a:schemeClr val="tx1"/>
              </a:solidFill>
              <a:effectLst/>
              <a:uLnTx/>
              <a:uFillTx/>
              <a:latin typeface="+mj-lt"/>
              <a:ea typeface="+mj-ea"/>
              <a:cs typeface="+mj-cs"/>
            </a:endParaRPr>
          </a:p>
        </p:txBody>
      </p:sp>
      <p:pic>
        <p:nvPicPr>
          <p:cNvPr id="120833" name="Picture 1"/>
          <p:cNvPicPr>
            <a:picLocks noChangeAspect="1" noChangeArrowheads="1"/>
          </p:cNvPicPr>
          <p:nvPr/>
        </p:nvPicPr>
        <p:blipFill>
          <a:blip r:embed="rId3" cstate="print"/>
          <a:srcRect/>
          <a:stretch>
            <a:fillRect/>
          </a:stretch>
        </p:blipFill>
        <p:spPr bwMode="auto">
          <a:xfrm>
            <a:off x="771525" y="1006475"/>
            <a:ext cx="7600950" cy="484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908720"/>
          </a:xfrm>
          <a:prstGeom prst="rect">
            <a:avLst/>
          </a:prstGeom>
          <a:solidFill>
            <a:schemeClr val="bg1"/>
          </a:solidFill>
          <a:ln w="9525">
            <a:noFill/>
            <a:miter lim="800000"/>
            <a:headEnd/>
            <a:tailEnd/>
          </a:ln>
        </p:spPr>
        <p:txBody>
          <a:bodyPr lIns="92075" tIns="46038" rIns="92075" bIns="46038" anchor="b"/>
          <a:lstStyle/>
          <a:p>
            <a:pPr algn="ctr"/>
            <a:r>
              <a:rPr lang="en-US" sz="3200" b="1" dirty="0" smtClean="0"/>
              <a:t>Kinetic models </a:t>
            </a:r>
          </a:p>
          <a:p>
            <a:pPr algn="ctr"/>
            <a:r>
              <a:rPr lang="en-US" sz="3200" b="1" dirty="0" smtClean="0"/>
              <a:t>of the near-surface </a:t>
            </a:r>
            <a:r>
              <a:rPr lang="en-US" sz="3200" b="1" dirty="0"/>
              <a:t>atmosphere of </a:t>
            </a:r>
            <a:r>
              <a:rPr lang="en-US" sz="3200" b="1" dirty="0" smtClean="0"/>
              <a:t>icy moons</a:t>
            </a:r>
            <a:r>
              <a:rPr lang="en-US" sz="3200" b="1" dirty="0" smtClean="0">
                <a:solidFill>
                  <a:schemeClr val="tx2"/>
                </a:solidFill>
              </a:rPr>
              <a:t>:</a:t>
            </a:r>
            <a:r>
              <a:rPr lang="en-US" sz="3200" i="1" dirty="0" smtClean="0">
                <a:solidFill>
                  <a:schemeClr val="tx2"/>
                </a:solidFill>
              </a:rPr>
              <a:t> </a:t>
            </a:r>
            <a:endParaRPr lang="en-US" sz="3200" i="1" dirty="0">
              <a:solidFill>
                <a:schemeClr val="tx2"/>
              </a:solidFill>
            </a:endParaRPr>
          </a:p>
        </p:txBody>
      </p:sp>
      <p:sp>
        <p:nvSpPr>
          <p:cNvPr id="44035" name="Text Box 4"/>
          <p:cNvSpPr txBox="1">
            <a:spLocks noChangeArrowheads="1"/>
          </p:cNvSpPr>
          <p:nvPr/>
        </p:nvSpPr>
        <p:spPr bwMode="auto">
          <a:xfrm>
            <a:off x="0" y="908721"/>
            <a:ext cx="9144000" cy="5447645"/>
          </a:xfrm>
          <a:prstGeom prst="rect">
            <a:avLst/>
          </a:prstGeom>
          <a:solidFill>
            <a:schemeClr val="bg1"/>
          </a:solidFill>
          <a:ln w="9525">
            <a:noFill/>
            <a:miter lim="800000"/>
            <a:headEnd/>
            <a:tailEnd/>
          </a:ln>
        </p:spPr>
        <p:txBody>
          <a:bodyPr wrap="square">
            <a:spAutoFit/>
          </a:bodyPr>
          <a:lstStyle/>
          <a:p>
            <a:pPr>
              <a:buFontTx/>
              <a:buChar char="•"/>
            </a:pPr>
            <a:r>
              <a:rPr lang="en-US" b="1" dirty="0"/>
              <a:t> </a:t>
            </a:r>
            <a:r>
              <a:rPr lang="en-US" b="1" dirty="0" smtClean="0"/>
              <a:t>DSMC models are important for a very near-surface region (below 10 –50 km). This region could be considered as an extended Knudsen (boundary) layer!</a:t>
            </a:r>
          </a:p>
          <a:p>
            <a:pPr>
              <a:buFontTx/>
              <a:buChar char="•"/>
            </a:pPr>
            <a:endParaRPr lang="en-US" b="1" dirty="0" smtClean="0"/>
          </a:p>
          <a:p>
            <a:pPr>
              <a:buFontTx/>
              <a:buChar char="•"/>
            </a:pPr>
            <a:r>
              <a:rPr lang="en-US" b="1" dirty="0" smtClean="0"/>
              <a:t> kinetic Monte Carlo (DSMC) models are needed to estimate the possible inputs of </a:t>
            </a:r>
            <a:r>
              <a:rPr lang="en-US" b="1" dirty="0" err="1" smtClean="0"/>
              <a:t>suprathermals</a:t>
            </a:r>
            <a:r>
              <a:rPr lang="en-US" b="1" dirty="0" smtClean="0"/>
              <a:t>.</a:t>
            </a:r>
          </a:p>
          <a:p>
            <a:pPr>
              <a:buFontTx/>
              <a:buChar char="•"/>
            </a:pPr>
            <a:endParaRPr lang="en-US" b="1" dirty="0" smtClean="0"/>
          </a:p>
          <a:p>
            <a:pPr>
              <a:buFontTx/>
              <a:buChar char="•"/>
            </a:pPr>
            <a:r>
              <a:rPr lang="en-US" b="1" dirty="0" smtClean="0"/>
              <a:t> Knudsen or boundary layer is of </a:t>
            </a:r>
            <a:r>
              <a:rPr lang="en-US" b="1" dirty="0"/>
              <a:t>interest as an extension </a:t>
            </a:r>
            <a:r>
              <a:rPr lang="en-US" b="1" dirty="0" smtClean="0"/>
              <a:t>of </a:t>
            </a:r>
            <a:r>
              <a:rPr lang="en-US" b="1" dirty="0"/>
              <a:t>its surface and </a:t>
            </a:r>
            <a:r>
              <a:rPr lang="en-US" b="1" dirty="0" smtClean="0"/>
              <a:t>indicator of </a:t>
            </a:r>
            <a:r>
              <a:rPr lang="en-US" b="1" dirty="0"/>
              <a:t>surface composition and chemistry; </a:t>
            </a:r>
          </a:p>
          <a:p>
            <a:endParaRPr lang="en-US" b="1" dirty="0"/>
          </a:p>
          <a:p>
            <a:pPr>
              <a:buFontTx/>
              <a:buChar char="•"/>
            </a:pPr>
            <a:r>
              <a:rPr lang="en-US" b="1" dirty="0"/>
              <a:t> </a:t>
            </a:r>
            <a:r>
              <a:rPr lang="en-US" b="1" dirty="0" smtClean="0"/>
              <a:t>Above the boundary layer global and local test particle Monte Carlo models or analytical ones work excellently and could be used as observational constraints!</a:t>
            </a:r>
            <a:endParaRPr lang="en-US" b="1" dirty="0"/>
          </a:p>
          <a:p>
            <a:pPr algn="ctr"/>
            <a:r>
              <a:rPr lang="en-US" sz="3600" b="1" dirty="0" smtClean="0"/>
              <a:t>Thank </a:t>
            </a:r>
            <a:r>
              <a:rPr lang="en-US" sz="3600" b="1" dirty="0"/>
              <a:t>you for your attention!</a:t>
            </a:r>
            <a:endParaRPr lang="ru-RU" sz="36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0" y="0"/>
            <a:ext cx="9144000" cy="764704"/>
          </a:xfrm>
          <a:solidFill>
            <a:schemeClr val="bg1"/>
          </a:solidFill>
          <a:ln/>
        </p:spPr>
        <p:txBody>
          <a:bodyPr/>
          <a:lstStyle/>
          <a:p>
            <a:r>
              <a:rPr lang="en-US" sz="3600" b="1" i="0" dirty="0">
                <a:solidFill>
                  <a:schemeClr val="tx1"/>
                </a:solidFill>
              </a:rPr>
              <a:t>Planetary atmosphere: vertical </a:t>
            </a:r>
            <a:r>
              <a:rPr lang="en-US" sz="3600" b="1" i="0" dirty="0" smtClean="0">
                <a:solidFill>
                  <a:schemeClr val="tx1"/>
                </a:solidFill>
              </a:rPr>
              <a:t>structure</a:t>
            </a:r>
            <a:endParaRPr lang="en-US" sz="3600" b="1" i="0" dirty="0">
              <a:solidFill>
                <a:schemeClr val="tx1"/>
              </a:solidFill>
            </a:endParaRPr>
          </a:p>
        </p:txBody>
      </p:sp>
      <p:pic>
        <p:nvPicPr>
          <p:cNvPr id="121859" name="Picture 3" descr="td"/>
          <p:cNvPicPr>
            <a:picLocks noGrp="1" noChangeAspect="1" noChangeArrowheads="1"/>
          </p:cNvPicPr>
          <p:nvPr>
            <p:ph idx="1"/>
          </p:nvPr>
        </p:nvPicPr>
        <p:blipFill>
          <a:blip r:embed="rId3" cstate="print"/>
          <a:srcRect/>
          <a:stretch>
            <a:fillRect/>
          </a:stretch>
        </p:blipFill>
        <p:spPr>
          <a:xfrm>
            <a:off x="4964113" y="1371600"/>
            <a:ext cx="4179887" cy="5334000"/>
          </a:xfrm>
          <a:noFill/>
          <a:ln/>
        </p:spPr>
      </p:pic>
      <p:sp>
        <p:nvSpPr>
          <p:cNvPr id="121861" name="Text Box 5"/>
          <p:cNvSpPr txBox="1">
            <a:spLocks noChangeArrowheads="1"/>
          </p:cNvSpPr>
          <p:nvPr/>
        </p:nvSpPr>
        <p:spPr bwMode="auto">
          <a:xfrm>
            <a:off x="0" y="1268760"/>
            <a:ext cx="4788024" cy="2246769"/>
          </a:xfrm>
          <a:prstGeom prst="rect">
            <a:avLst/>
          </a:prstGeom>
          <a:solidFill>
            <a:srgbClr val="FFFFFF"/>
          </a:solidFill>
          <a:ln w="12700">
            <a:noFill/>
            <a:miter lim="800000"/>
            <a:headEnd type="none" w="sm" len="sm"/>
            <a:tailEnd type="none" w="sm" len="sm"/>
          </a:ln>
          <a:effectLst/>
        </p:spPr>
        <p:txBody>
          <a:bodyPr wrap="square">
            <a:spAutoFit/>
          </a:bodyPr>
          <a:lstStyle/>
          <a:p>
            <a:r>
              <a:rPr lang="en-US" sz="2800" b="1" u="none" dirty="0" err="1"/>
              <a:t>Macroscale</a:t>
            </a:r>
            <a:r>
              <a:rPr lang="en-US" sz="2800" b="1" u="none" dirty="0"/>
              <a:t> – </a:t>
            </a:r>
            <a:r>
              <a:rPr lang="en-US" sz="2800" b="1" u="none" dirty="0">
                <a:solidFill>
                  <a:srgbClr val="FF0000"/>
                </a:solidFill>
              </a:rPr>
              <a:t>height scale </a:t>
            </a:r>
          </a:p>
          <a:p>
            <a:r>
              <a:rPr lang="en-US" sz="2800" b="1" u="none" dirty="0">
                <a:solidFill>
                  <a:srgbClr val="FF0000"/>
                </a:solidFill>
              </a:rPr>
              <a:t>H(h)=</a:t>
            </a:r>
            <a:r>
              <a:rPr lang="en-US" sz="2800" b="1" u="none" dirty="0" err="1">
                <a:solidFill>
                  <a:srgbClr val="FF0000"/>
                </a:solidFill>
              </a:rPr>
              <a:t>kT</a:t>
            </a:r>
            <a:r>
              <a:rPr lang="en-US" sz="2800" b="1" u="none" dirty="0">
                <a:solidFill>
                  <a:srgbClr val="FF0000"/>
                </a:solidFill>
              </a:rPr>
              <a:t>(h)/mg(h</a:t>
            </a:r>
            <a:r>
              <a:rPr lang="en-US" sz="2800" b="1" u="none" dirty="0" smtClean="0">
                <a:solidFill>
                  <a:srgbClr val="FF0000"/>
                </a:solidFill>
              </a:rPr>
              <a:t>)</a:t>
            </a:r>
          </a:p>
          <a:p>
            <a:endParaRPr lang="en-US" sz="2800" b="1" u="none" dirty="0" smtClean="0">
              <a:solidFill>
                <a:srgbClr val="FF0000"/>
              </a:solidFill>
            </a:endParaRPr>
          </a:p>
          <a:p>
            <a:r>
              <a:rPr lang="en-US" sz="2800" b="1" dirty="0" err="1" smtClean="0"/>
              <a:t>Microscale</a:t>
            </a:r>
            <a:r>
              <a:rPr lang="en-US" sz="2800" b="1" dirty="0" smtClean="0"/>
              <a:t> - </a:t>
            </a:r>
            <a:r>
              <a:rPr lang="en-US" sz="2800" b="1" dirty="0" smtClean="0">
                <a:solidFill>
                  <a:srgbClr val="0000FF"/>
                </a:solidFill>
              </a:rPr>
              <a:t>mean free</a:t>
            </a:r>
          </a:p>
          <a:p>
            <a:r>
              <a:rPr lang="en-US" sz="2800" b="1" dirty="0" smtClean="0">
                <a:solidFill>
                  <a:srgbClr val="0000FF"/>
                </a:solidFill>
              </a:rPr>
              <a:t>path </a:t>
            </a:r>
            <a:r>
              <a:rPr lang="el-GR" sz="2800" b="1" dirty="0" smtClean="0">
                <a:solidFill>
                  <a:srgbClr val="0000FF"/>
                </a:solidFill>
                <a:cs typeface="Times New Roman" pitchFamily="18" charset="0"/>
              </a:rPr>
              <a:t>λ</a:t>
            </a:r>
            <a:r>
              <a:rPr lang="en-US" sz="2800" b="1" dirty="0" smtClean="0">
                <a:solidFill>
                  <a:srgbClr val="0000FF"/>
                </a:solidFill>
                <a:cs typeface="Times New Roman" pitchFamily="18" charset="0"/>
              </a:rPr>
              <a:t>(h)~(n(h)*</a:t>
            </a:r>
            <a:r>
              <a:rPr lang="el-GR" sz="2800" b="1" dirty="0" smtClean="0">
                <a:solidFill>
                  <a:srgbClr val="0000FF"/>
                </a:solidFill>
                <a:cs typeface="Times New Roman" pitchFamily="18" charset="0"/>
              </a:rPr>
              <a:t>σ</a:t>
            </a:r>
            <a:r>
              <a:rPr lang="en-US" sz="2800" b="1" dirty="0" smtClean="0">
                <a:solidFill>
                  <a:srgbClr val="0000FF"/>
                </a:solidFill>
                <a:cs typeface="Times New Roman" pitchFamily="18" charset="0"/>
              </a:rPr>
              <a:t>)</a:t>
            </a:r>
            <a:r>
              <a:rPr lang="en-US" sz="2800" b="1" baseline="30000" dirty="0" smtClean="0">
                <a:solidFill>
                  <a:srgbClr val="0000FF"/>
                </a:solidFill>
                <a:cs typeface="Times New Roman" pitchFamily="18" charset="0"/>
              </a:rPr>
              <a:t>-1</a:t>
            </a:r>
            <a:endParaRPr lang="el-GR" sz="2800" b="1" baseline="30000" dirty="0" smtClean="0">
              <a:solidFill>
                <a:srgbClr val="0000FF"/>
              </a:solidFill>
              <a:cs typeface="Times New Roman" pitchFamily="18" charset="0"/>
            </a:endParaRPr>
          </a:p>
        </p:txBody>
      </p:sp>
      <p:sp>
        <p:nvSpPr>
          <p:cNvPr id="121863" name="Text Box 7"/>
          <p:cNvSpPr txBox="1">
            <a:spLocks noChangeArrowheads="1"/>
          </p:cNvSpPr>
          <p:nvPr/>
        </p:nvSpPr>
        <p:spPr bwMode="auto">
          <a:xfrm>
            <a:off x="0" y="3645024"/>
            <a:ext cx="4860032" cy="3108543"/>
          </a:xfrm>
          <a:prstGeom prst="rect">
            <a:avLst/>
          </a:prstGeom>
          <a:solidFill>
            <a:schemeClr val="bg1"/>
          </a:solidFill>
          <a:ln w="12700">
            <a:noFill/>
            <a:miter lim="800000"/>
            <a:headEnd type="none" w="sm" len="sm"/>
            <a:tailEnd type="none" w="sm" len="sm"/>
          </a:ln>
          <a:effectLst/>
        </p:spPr>
        <p:txBody>
          <a:bodyPr wrap="square">
            <a:spAutoFit/>
          </a:bodyPr>
          <a:lstStyle/>
          <a:p>
            <a:r>
              <a:rPr lang="en-US" sz="2800" b="1" u="none" dirty="0"/>
              <a:t>Knudsen number= </a:t>
            </a:r>
            <a:r>
              <a:rPr lang="el-GR" b="1" u="none" dirty="0">
                <a:solidFill>
                  <a:srgbClr val="0000FF"/>
                </a:solidFill>
              </a:rPr>
              <a:t>λ</a:t>
            </a:r>
            <a:r>
              <a:rPr lang="en-US" b="1" u="none" dirty="0">
                <a:solidFill>
                  <a:srgbClr val="0000FF"/>
                </a:solidFill>
              </a:rPr>
              <a:t>(h)/</a:t>
            </a:r>
            <a:r>
              <a:rPr lang="en-US" b="1" u="none" dirty="0">
                <a:solidFill>
                  <a:srgbClr val="FF0000"/>
                </a:solidFill>
              </a:rPr>
              <a:t>H(h</a:t>
            </a:r>
            <a:r>
              <a:rPr lang="en-US" b="1" u="none" dirty="0" smtClean="0">
                <a:solidFill>
                  <a:srgbClr val="FF0000"/>
                </a:solidFill>
              </a:rPr>
              <a:t>):</a:t>
            </a:r>
          </a:p>
          <a:p>
            <a:endParaRPr lang="en-US" b="1" u="none" dirty="0">
              <a:solidFill>
                <a:srgbClr val="FF0000"/>
              </a:solidFill>
            </a:endParaRPr>
          </a:p>
          <a:p>
            <a:r>
              <a:rPr lang="en-US" b="1" dirty="0" err="1" smtClean="0">
                <a:solidFill>
                  <a:srgbClr val="FF0000"/>
                </a:solidFill>
              </a:rPr>
              <a:t>Kn</a:t>
            </a:r>
            <a:r>
              <a:rPr lang="en-US" b="1" u="none" dirty="0" smtClean="0">
                <a:solidFill>
                  <a:srgbClr val="FF0000"/>
                </a:solidFill>
              </a:rPr>
              <a:t> </a:t>
            </a:r>
            <a:r>
              <a:rPr lang="en-US" b="1" u="none" dirty="0">
                <a:solidFill>
                  <a:srgbClr val="FF0000"/>
                </a:solidFill>
              </a:rPr>
              <a:t>&lt;&lt; </a:t>
            </a:r>
            <a:r>
              <a:rPr lang="en-US" b="1" u="none" dirty="0" smtClean="0">
                <a:solidFill>
                  <a:srgbClr val="FF0000"/>
                </a:solidFill>
              </a:rPr>
              <a:t>1 - hydrodynamics (GD)</a:t>
            </a:r>
            <a:endParaRPr lang="en-US" b="1" u="none" dirty="0">
              <a:solidFill>
                <a:srgbClr val="FF0000"/>
              </a:solidFill>
            </a:endParaRPr>
          </a:p>
          <a:p>
            <a:endParaRPr lang="en-US" b="1" u="none" dirty="0" smtClean="0"/>
          </a:p>
          <a:p>
            <a:r>
              <a:rPr lang="en-US" b="1" u="none" dirty="0" err="1" smtClean="0"/>
              <a:t>Kn</a:t>
            </a:r>
            <a:r>
              <a:rPr lang="en-US" b="1" u="none" dirty="0" smtClean="0"/>
              <a:t> </a:t>
            </a:r>
            <a:r>
              <a:rPr lang="en-US" b="1" u="none" dirty="0"/>
              <a:t>&gt;&gt; </a:t>
            </a:r>
            <a:r>
              <a:rPr lang="en-US" b="1" u="none" dirty="0" smtClean="0"/>
              <a:t>1 – free molecular dynamics  (MC)</a:t>
            </a:r>
            <a:endParaRPr lang="en-US" b="1" u="none" dirty="0"/>
          </a:p>
          <a:p>
            <a:endParaRPr lang="en-US" b="1" u="none" dirty="0" smtClean="0">
              <a:solidFill>
                <a:srgbClr val="0070C0"/>
              </a:solidFill>
            </a:endParaRPr>
          </a:p>
          <a:p>
            <a:r>
              <a:rPr lang="en-US" b="1" u="none" dirty="0" smtClean="0">
                <a:solidFill>
                  <a:srgbClr val="0070C0"/>
                </a:solidFill>
              </a:rPr>
              <a:t>Transition </a:t>
            </a:r>
            <a:r>
              <a:rPr lang="en-US" b="1" u="none" dirty="0">
                <a:solidFill>
                  <a:srgbClr val="0070C0"/>
                </a:solidFill>
              </a:rPr>
              <a:t>region ~ </a:t>
            </a:r>
            <a:r>
              <a:rPr lang="en-US" b="1" u="none" dirty="0" smtClean="0">
                <a:solidFill>
                  <a:srgbClr val="0070C0"/>
                </a:solidFill>
              </a:rPr>
              <a:t>0.1-1  (DSMC)</a:t>
            </a:r>
            <a:endParaRPr lang="en-US" b="1" u="none" dirty="0">
              <a:solidFill>
                <a:srgbClr val="0070C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0" y="2420888"/>
            <a:ext cx="9144000" cy="764704"/>
          </a:xfrm>
          <a:prstGeom prst="rect">
            <a:avLst/>
          </a:prstGeom>
          <a:solidFill>
            <a:schemeClr val="bg1"/>
          </a:solidFill>
          <a:ln w="9525">
            <a:noFill/>
            <a:miter lim="800000"/>
            <a:headEnd/>
            <a:tailEnd/>
          </a:ln>
        </p:spPr>
        <p:txBody>
          <a:bodyPr lIns="92075" tIns="46038" rIns="92075" bIns="46038" anchor="b"/>
          <a:lstStyle/>
          <a:p>
            <a:r>
              <a:rPr lang="fr-FR" sz="4000" b="1" dirty="0" smtClean="0"/>
              <a:t>1D DSMC model: </a:t>
            </a:r>
            <a:r>
              <a:rPr lang="en-US" sz="3200" b="1" i="1" dirty="0" smtClean="0">
                <a:solidFill>
                  <a:schemeClr val="tx2"/>
                </a:solidFill>
              </a:rPr>
              <a:t>O</a:t>
            </a:r>
            <a:r>
              <a:rPr lang="en-US" sz="3200" b="1" i="1" baseline="-25000" dirty="0" smtClean="0">
                <a:solidFill>
                  <a:schemeClr val="tx2"/>
                </a:solidFill>
              </a:rPr>
              <a:t>2</a:t>
            </a:r>
            <a:r>
              <a:rPr lang="en-US" sz="3200" b="1" i="1" dirty="0" smtClean="0">
                <a:solidFill>
                  <a:schemeClr val="tx2"/>
                </a:solidFill>
              </a:rPr>
              <a:t> scales</a:t>
            </a:r>
            <a:endParaRPr lang="en-US" sz="3200" b="1" i="1" dirty="0">
              <a:solidFill>
                <a:srgbClr val="FF0000"/>
              </a:solidFill>
            </a:endParaRPr>
          </a:p>
        </p:txBody>
      </p:sp>
      <p:sp>
        <p:nvSpPr>
          <p:cNvPr id="37892" name="Text Box 6"/>
          <p:cNvSpPr txBox="1">
            <a:spLocks noChangeArrowheads="1"/>
          </p:cNvSpPr>
          <p:nvPr/>
        </p:nvSpPr>
        <p:spPr bwMode="auto">
          <a:xfrm>
            <a:off x="0" y="692696"/>
            <a:ext cx="3491880" cy="5909503"/>
          </a:xfrm>
          <a:prstGeom prst="rect">
            <a:avLst/>
          </a:prstGeom>
          <a:solidFill>
            <a:schemeClr val="bg1"/>
          </a:solidFill>
          <a:ln w="9525">
            <a:noFill/>
            <a:miter lim="800000"/>
            <a:headEnd/>
            <a:tailEnd/>
          </a:ln>
        </p:spPr>
        <p:txBody>
          <a:bodyPr wrap="square">
            <a:spAutoFit/>
          </a:bodyPr>
          <a:lstStyle/>
          <a:p>
            <a:r>
              <a:rPr lang="en-US" b="1" dirty="0" err="1" smtClean="0"/>
              <a:t>Macroscale</a:t>
            </a:r>
            <a:r>
              <a:rPr lang="en-US" b="1" dirty="0" smtClean="0"/>
              <a:t> – </a:t>
            </a:r>
            <a:r>
              <a:rPr lang="en-US" b="1" dirty="0" smtClean="0">
                <a:solidFill>
                  <a:srgbClr val="FF0000"/>
                </a:solidFill>
              </a:rPr>
              <a:t>height scale </a:t>
            </a:r>
          </a:p>
          <a:p>
            <a:r>
              <a:rPr lang="en-US" b="1" dirty="0" smtClean="0">
                <a:solidFill>
                  <a:srgbClr val="FF0000"/>
                </a:solidFill>
              </a:rPr>
              <a:t>H(h)=</a:t>
            </a:r>
            <a:r>
              <a:rPr lang="en-US" b="1" dirty="0" err="1" smtClean="0">
                <a:solidFill>
                  <a:srgbClr val="FF0000"/>
                </a:solidFill>
              </a:rPr>
              <a:t>kT</a:t>
            </a:r>
            <a:r>
              <a:rPr lang="en-US" b="1" dirty="0" smtClean="0">
                <a:solidFill>
                  <a:srgbClr val="FF0000"/>
                </a:solidFill>
              </a:rPr>
              <a:t>(h)/mg(h)</a:t>
            </a:r>
          </a:p>
          <a:p>
            <a:endParaRPr lang="en-US" b="1" dirty="0" smtClean="0">
              <a:solidFill>
                <a:srgbClr val="FF0000"/>
              </a:solidFill>
            </a:endParaRPr>
          </a:p>
          <a:p>
            <a:r>
              <a:rPr lang="en-US" b="1" dirty="0" err="1" smtClean="0"/>
              <a:t>Microscale</a:t>
            </a:r>
            <a:r>
              <a:rPr lang="en-US" b="1" dirty="0" smtClean="0"/>
              <a:t> - </a:t>
            </a:r>
            <a:r>
              <a:rPr lang="en-US" b="1" dirty="0" smtClean="0">
                <a:solidFill>
                  <a:srgbClr val="0000FF"/>
                </a:solidFill>
              </a:rPr>
              <a:t>mean free</a:t>
            </a:r>
          </a:p>
          <a:p>
            <a:r>
              <a:rPr lang="en-US" b="1" dirty="0" smtClean="0">
                <a:solidFill>
                  <a:srgbClr val="0000FF"/>
                </a:solidFill>
              </a:rPr>
              <a:t>path </a:t>
            </a:r>
            <a:r>
              <a:rPr lang="el-GR" b="1" dirty="0" smtClean="0">
                <a:solidFill>
                  <a:srgbClr val="0000FF"/>
                </a:solidFill>
                <a:cs typeface="Times New Roman" pitchFamily="18" charset="0"/>
              </a:rPr>
              <a:t>λ</a:t>
            </a:r>
            <a:r>
              <a:rPr lang="en-US" b="1" dirty="0" smtClean="0">
                <a:solidFill>
                  <a:srgbClr val="0000FF"/>
                </a:solidFill>
                <a:cs typeface="Times New Roman" pitchFamily="18" charset="0"/>
              </a:rPr>
              <a:t>(h)~(n(h)*</a:t>
            </a:r>
            <a:r>
              <a:rPr lang="el-GR" b="1" dirty="0" smtClean="0">
                <a:solidFill>
                  <a:srgbClr val="0000FF"/>
                </a:solidFill>
                <a:cs typeface="Times New Roman" pitchFamily="18" charset="0"/>
              </a:rPr>
              <a:t>σ</a:t>
            </a:r>
            <a:r>
              <a:rPr lang="en-US" b="1" dirty="0" smtClean="0">
                <a:solidFill>
                  <a:srgbClr val="0000FF"/>
                </a:solidFill>
                <a:cs typeface="Times New Roman" pitchFamily="18" charset="0"/>
              </a:rPr>
              <a:t>)</a:t>
            </a:r>
            <a:r>
              <a:rPr lang="en-US" b="1" baseline="30000" dirty="0" smtClean="0">
                <a:solidFill>
                  <a:srgbClr val="0000FF"/>
                </a:solidFill>
                <a:cs typeface="Times New Roman" pitchFamily="18" charset="0"/>
              </a:rPr>
              <a:t>-1</a:t>
            </a:r>
          </a:p>
          <a:p>
            <a:endParaRPr lang="en-US" b="1" dirty="0" smtClean="0"/>
          </a:p>
          <a:p>
            <a:endParaRPr lang="en-US" b="1" dirty="0" smtClean="0"/>
          </a:p>
          <a:p>
            <a:r>
              <a:rPr lang="en-US" b="1" dirty="0" smtClean="0"/>
              <a:t>Knudsen number= </a:t>
            </a:r>
            <a:r>
              <a:rPr lang="el-GR" b="1" dirty="0" smtClean="0">
                <a:solidFill>
                  <a:srgbClr val="0000FF"/>
                </a:solidFill>
              </a:rPr>
              <a:t>λ</a:t>
            </a:r>
            <a:r>
              <a:rPr lang="en-US" b="1" dirty="0" smtClean="0">
                <a:solidFill>
                  <a:srgbClr val="0000FF"/>
                </a:solidFill>
              </a:rPr>
              <a:t>(h)/</a:t>
            </a:r>
            <a:r>
              <a:rPr lang="en-US" b="1" dirty="0" smtClean="0">
                <a:solidFill>
                  <a:srgbClr val="FF0000"/>
                </a:solidFill>
              </a:rPr>
              <a:t>H(h):</a:t>
            </a:r>
          </a:p>
          <a:p>
            <a:endParaRPr lang="en-US" b="1" dirty="0" smtClean="0">
              <a:solidFill>
                <a:srgbClr val="FF0000"/>
              </a:solidFill>
            </a:endParaRPr>
          </a:p>
          <a:p>
            <a:r>
              <a:rPr lang="en-US" b="1" dirty="0" err="1" smtClean="0"/>
              <a:t>Kn</a:t>
            </a:r>
            <a:r>
              <a:rPr lang="en-US" b="1" dirty="0" smtClean="0"/>
              <a:t> &gt;&gt; 1 – free molecular dynamics  (MC)</a:t>
            </a:r>
          </a:p>
          <a:p>
            <a:endParaRPr lang="en-US" b="1" dirty="0" smtClean="0">
              <a:solidFill>
                <a:srgbClr val="0070C0"/>
              </a:solidFill>
            </a:endParaRPr>
          </a:p>
          <a:p>
            <a:r>
              <a:rPr lang="en-US" b="1" dirty="0" smtClean="0">
                <a:solidFill>
                  <a:srgbClr val="0070C0"/>
                </a:solidFill>
              </a:rPr>
              <a:t>Transition region, where </a:t>
            </a:r>
            <a:r>
              <a:rPr lang="en-US" b="1" dirty="0" err="1" smtClean="0">
                <a:solidFill>
                  <a:srgbClr val="0070C0"/>
                </a:solidFill>
              </a:rPr>
              <a:t>Kn</a:t>
            </a:r>
            <a:r>
              <a:rPr lang="en-US" b="1" dirty="0" smtClean="0">
                <a:solidFill>
                  <a:srgbClr val="0070C0"/>
                </a:solidFill>
              </a:rPr>
              <a:t> ~ 0.1-1  (DSMC)</a:t>
            </a:r>
          </a:p>
          <a:p>
            <a:endParaRPr lang="el-GR" sz="2000" b="1" baseline="30000" dirty="0" smtClean="0">
              <a:solidFill>
                <a:srgbClr val="0000FF"/>
              </a:solidFill>
              <a:cs typeface="Times New Roman" pitchFamily="18" charset="0"/>
            </a:endParaRPr>
          </a:p>
        </p:txBody>
      </p:sp>
      <p:pic>
        <p:nvPicPr>
          <p:cNvPr id="5" name="Рисунок 4" descr="e09-Kn.eps"/>
          <p:cNvPicPr>
            <a:picLocks noChangeAspect="1"/>
          </p:cNvPicPr>
          <p:nvPr/>
        </p:nvPicPr>
        <p:blipFill>
          <a:blip r:embed="rId2" cstate="print"/>
          <a:stretch>
            <a:fillRect/>
          </a:stretch>
        </p:blipFill>
        <p:spPr>
          <a:xfrm>
            <a:off x="3498950" y="692696"/>
            <a:ext cx="5645050" cy="6165304"/>
          </a:xfrm>
          <a:prstGeom prst="rect">
            <a:avLst/>
          </a:prstGeom>
          <a:solidFill>
            <a:schemeClr val="bg1"/>
          </a:solidFill>
        </p:spPr>
      </p:pic>
      <p:sp>
        <p:nvSpPr>
          <p:cNvPr id="6" name="Rectangle 2"/>
          <p:cNvSpPr txBox="1">
            <a:spLocks noChangeArrowheads="1"/>
          </p:cNvSpPr>
          <p:nvPr/>
        </p:nvSpPr>
        <p:spPr>
          <a:xfrm>
            <a:off x="0" y="0"/>
            <a:ext cx="9144000" cy="609600"/>
          </a:xfrm>
          <a:prstGeom prst="rect">
            <a:avLst/>
          </a:prstGeom>
          <a:solidFill>
            <a:schemeClr val="bg1"/>
          </a:solidFill>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smtClean="0">
                <a:ln>
                  <a:noFill/>
                </a:ln>
                <a:solidFill>
                  <a:schemeClr val="tx1"/>
                </a:solidFill>
                <a:effectLst/>
                <a:uLnTx/>
                <a:uFillTx/>
                <a:latin typeface="+mj-lt"/>
                <a:ea typeface="+mj-ea"/>
                <a:cs typeface="+mj-cs"/>
              </a:rPr>
              <a:t>Planetary atmosphere: description</a:t>
            </a:r>
            <a:endParaRPr kumimoji="0" lang="en-US" sz="3600" b="1"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Прямоугольник 24"/>
          <p:cNvSpPr/>
          <p:nvPr/>
        </p:nvSpPr>
        <p:spPr>
          <a:xfrm>
            <a:off x="0" y="5715000"/>
            <a:ext cx="9144000" cy="400110"/>
          </a:xfrm>
          <a:prstGeom prst="rect">
            <a:avLst/>
          </a:prstGeom>
          <a:solidFill>
            <a:srgbClr val="FFFFFF"/>
          </a:solidFill>
        </p:spPr>
        <p:txBody>
          <a:bodyPr wrap="square">
            <a:spAutoFit/>
          </a:bodyPr>
          <a:lstStyle/>
          <a:p>
            <a:r>
              <a:rPr lang="en-US" sz="2000" b="1" dirty="0" smtClean="0"/>
              <a:t>T</a:t>
            </a:r>
            <a:r>
              <a:rPr lang="en-US" sz="2000" b="1" u="none" dirty="0" smtClean="0"/>
              <a:t>hermal and non-thermal atmospheric escape regimes</a:t>
            </a:r>
            <a:endParaRPr lang="ru-RU" sz="2000" b="1" u="none" dirty="0"/>
          </a:p>
        </p:txBody>
      </p:sp>
      <p:pic>
        <p:nvPicPr>
          <p:cNvPr id="5122" name="Picture 2"/>
          <p:cNvPicPr>
            <a:picLocks noChangeAspect="1" noChangeArrowheads="1"/>
          </p:cNvPicPr>
          <p:nvPr/>
        </p:nvPicPr>
        <p:blipFill>
          <a:blip r:embed="rId3" cstate="print"/>
          <a:srcRect/>
          <a:stretch>
            <a:fillRect/>
          </a:stretch>
        </p:blipFill>
        <p:spPr bwMode="auto">
          <a:xfrm>
            <a:off x="990600" y="609600"/>
            <a:ext cx="7029450" cy="4851400"/>
          </a:xfrm>
          <a:prstGeom prst="rect">
            <a:avLst/>
          </a:prstGeom>
          <a:noFill/>
          <a:ln w="9525">
            <a:noFill/>
            <a:miter lim="800000"/>
            <a:headEnd/>
            <a:tailEnd/>
          </a:ln>
        </p:spPr>
      </p:pic>
      <p:sp>
        <p:nvSpPr>
          <p:cNvPr id="5" name="Rectangle 2"/>
          <p:cNvSpPr txBox="1">
            <a:spLocks noChangeArrowheads="1"/>
          </p:cNvSpPr>
          <p:nvPr/>
        </p:nvSpPr>
        <p:spPr>
          <a:xfrm>
            <a:off x="0" y="0"/>
            <a:ext cx="9144000" cy="609600"/>
          </a:xfrm>
          <a:prstGeom prst="rect">
            <a:avLst/>
          </a:prstGeom>
          <a:solidFill>
            <a:schemeClr val="bg1"/>
          </a:solidFill>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kern="0" dirty="0" smtClean="0">
                <a:latin typeface="+mj-lt"/>
                <a:ea typeface="+mj-ea"/>
                <a:cs typeface="+mj-cs"/>
              </a:rPr>
              <a:t>Planetary a</a:t>
            </a:r>
            <a:r>
              <a:rPr kumimoji="0" lang="en-US" sz="3600" b="1" i="0" u="none" strike="noStrike" kern="0" cap="none" spc="0" normalizeH="0" baseline="0" noProof="0" dirty="0" err="1" smtClean="0">
                <a:ln>
                  <a:noFill/>
                </a:ln>
                <a:solidFill>
                  <a:schemeClr val="tx1"/>
                </a:solidFill>
                <a:effectLst/>
                <a:uLnTx/>
                <a:uFillTx/>
                <a:latin typeface="+mj-lt"/>
                <a:ea typeface="+mj-ea"/>
                <a:cs typeface="+mj-cs"/>
              </a:rPr>
              <a:t>tmosphere</a:t>
            </a:r>
            <a:r>
              <a:rPr kumimoji="0" lang="en-US" sz="3600" b="1" i="0" u="none" strike="noStrike" kern="0" cap="none" spc="0" normalizeH="0" baseline="0" noProof="0" dirty="0" smtClean="0">
                <a:ln>
                  <a:noFill/>
                </a:ln>
                <a:solidFill>
                  <a:schemeClr val="tx1"/>
                </a:solidFill>
                <a:effectLst/>
                <a:uLnTx/>
                <a:uFillTx/>
                <a:latin typeface="+mj-lt"/>
                <a:ea typeface="+mj-ea"/>
                <a:cs typeface="+mj-cs"/>
              </a:rPr>
              <a:t>:</a:t>
            </a:r>
            <a:r>
              <a:rPr kumimoji="0" lang="en-US" sz="3600" b="1" i="1" u="none" strike="noStrike" kern="0" cap="none" spc="0" normalizeH="0" baseline="0" noProof="0" dirty="0" smtClean="0">
                <a:ln>
                  <a:noFill/>
                </a:ln>
                <a:solidFill>
                  <a:schemeClr val="tx1"/>
                </a:solidFill>
                <a:effectLst/>
                <a:uLnTx/>
                <a:uFillTx/>
                <a:latin typeface="+mj-lt"/>
                <a:ea typeface="+mj-ea"/>
                <a:cs typeface="+mj-cs"/>
              </a:rPr>
              <a:t> escape</a:t>
            </a:r>
            <a:endParaRPr kumimoji="0" lang="en-US" sz="3600" b="1" i="1"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Прямоугольник 24"/>
          <p:cNvSpPr/>
          <p:nvPr/>
        </p:nvSpPr>
        <p:spPr>
          <a:xfrm>
            <a:off x="0" y="5445224"/>
            <a:ext cx="9144000" cy="1015663"/>
          </a:xfrm>
          <a:prstGeom prst="rect">
            <a:avLst/>
          </a:prstGeom>
          <a:solidFill>
            <a:srgbClr val="FFFFFF"/>
          </a:solidFill>
        </p:spPr>
        <p:txBody>
          <a:bodyPr wrap="square">
            <a:spAutoFit/>
          </a:bodyPr>
          <a:lstStyle/>
          <a:p>
            <a:r>
              <a:rPr lang="en-US" sz="2000" b="1" u="none" dirty="0" smtClean="0"/>
              <a:t>Thermal escape – evaporation. For hot </a:t>
            </a:r>
            <a:r>
              <a:rPr lang="en-US" sz="2000" b="1" u="none" dirty="0" err="1" smtClean="0"/>
              <a:t>jupiters</a:t>
            </a:r>
            <a:r>
              <a:rPr lang="en-US" sz="2000" b="1" u="none" dirty="0" smtClean="0"/>
              <a:t> and </a:t>
            </a:r>
            <a:r>
              <a:rPr lang="en-US" sz="2000" b="1" u="none" dirty="0" err="1" smtClean="0"/>
              <a:t>neptunes</a:t>
            </a:r>
            <a:r>
              <a:rPr lang="en-US" sz="2000" b="1" u="none" dirty="0" smtClean="0"/>
              <a:t> (close-in </a:t>
            </a:r>
            <a:r>
              <a:rPr lang="en-US" sz="2000" b="1" u="none" dirty="0" smtClean="0"/>
              <a:t>exoplanets</a:t>
            </a:r>
            <a:r>
              <a:rPr lang="en-US" sz="2000" b="1" u="none" dirty="0" smtClean="0"/>
              <a:t>)</a:t>
            </a:r>
          </a:p>
          <a:p>
            <a:r>
              <a:rPr lang="en-US" sz="2000" b="1" dirty="0" err="1" smtClean="0"/>
              <a:t>T</a:t>
            </a:r>
            <a:r>
              <a:rPr lang="en-US" sz="2000" b="1" baseline="-25000" dirty="0" err="1" smtClean="0"/>
              <a:t>exo</a:t>
            </a:r>
            <a:r>
              <a:rPr lang="en-US" sz="2000" b="1" dirty="0" smtClean="0"/>
              <a:t> could approach 8 000 – </a:t>
            </a:r>
            <a:r>
              <a:rPr lang="en-US" sz="2000" b="1" dirty="0" smtClean="0"/>
              <a:t>10 000 </a:t>
            </a:r>
            <a:r>
              <a:rPr lang="en-US" sz="2000" b="1" dirty="0" smtClean="0"/>
              <a:t>K,  therefore hydrodynamic outflow of the atmosphere is observed!</a:t>
            </a:r>
            <a:endParaRPr lang="ru-RU" sz="2000" b="1" u="none" dirty="0"/>
          </a:p>
        </p:txBody>
      </p:sp>
      <p:pic>
        <p:nvPicPr>
          <p:cNvPr id="14338" name="Picture 2"/>
          <p:cNvPicPr>
            <a:picLocks noChangeAspect="1" noChangeArrowheads="1"/>
          </p:cNvPicPr>
          <p:nvPr/>
        </p:nvPicPr>
        <p:blipFill>
          <a:blip r:embed="rId3" cstate="print"/>
          <a:srcRect/>
          <a:stretch>
            <a:fillRect/>
          </a:stretch>
        </p:blipFill>
        <p:spPr bwMode="auto">
          <a:xfrm>
            <a:off x="1115616" y="620688"/>
            <a:ext cx="6731000" cy="4806950"/>
          </a:xfrm>
          <a:prstGeom prst="rect">
            <a:avLst/>
          </a:prstGeom>
          <a:noFill/>
          <a:ln w="9525">
            <a:noFill/>
            <a:miter lim="800000"/>
            <a:headEnd/>
            <a:tailEnd/>
          </a:ln>
        </p:spPr>
      </p:pic>
      <p:sp>
        <p:nvSpPr>
          <p:cNvPr id="5" name="TextBox 4"/>
          <p:cNvSpPr txBox="1"/>
          <p:nvPr/>
        </p:nvSpPr>
        <p:spPr>
          <a:xfrm>
            <a:off x="6588224" y="4869160"/>
            <a:ext cx="1826719" cy="461665"/>
          </a:xfrm>
          <a:prstGeom prst="rect">
            <a:avLst/>
          </a:prstGeom>
          <a:noFill/>
        </p:spPr>
        <p:txBody>
          <a:bodyPr wrap="none" rtlCol="0">
            <a:spAutoFit/>
          </a:bodyPr>
          <a:lstStyle/>
          <a:p>
            <a:r>
              <a:rPr lang="en-US" sz="2400" b="1" dirty="0" smtClean="0"/>
              <a:t>T</a:t>
            </a:r>
            <a:r>
              <a:rPr lang="en-US" sz="2400" b="1" baseline="-25000" dirty="0" smtClean="0"/>
              <a:t>exo</a:t>
            </a:r>
            <a:r>
              <a:rPr lang="en-US" sz="2400" b="1" dirty="0" smtClean="0"/>
              <a:t>~ 1000 K</a:t>
            </a:r>
            <a:endParaRPr lang="ru-RU" sz="2400" b="1" dirty="0"/>
          </a:p>
        </p:txBody>
      </p:sp>
      <p:sp>
        <p:nvSpPr>
          <p:cNvPr id="6" name="Rectangle 2"/>
          <p:cNvSpPr txBox="1">
            <a:spLocks noChangeArrowheads="1"/>
          </p:cNvSpPr>
          <p:nvPr/>
        </p:nvSpPr>
        <p:spPr>
          <a:xfrm>
            <a:off x="0" y="0"/>
            <a:ext cx="9144000" cy="609600"/>
          </a:xfrm>
          <a:prstGeom prst="rect">
            <a:avLst/>
          </a:prstGeom>
          <a:solidFill>
            <a:schemeClr val="bg1"/>
          </a:solidFill>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kern="0" dirty="0" smtClean="0">
                <a:latin typeface="+mj-lt"/>
                <a:ea typeface="+mj-ea"/>
                <a:cs typeface="+mj-cs"/>
              </a:rPr>
              <a:t>Planetary a</a:t>
            </a:r>
            <a:r>
              <a:rPr kumimoji="0" lang="en-US" sz="3600" b="1" i="0" u="none" strike="noStrike" kern="0" cap="none" spc="0" normalizeH="0" baseline="0" noProof="0" dirty="0" err="1" smtClean="0">
                <a:ln>
                  <a:noFill/>
                </a:ln>
                <a:solidFill>
                  <a:schemeClr val="tx1"/>
                </a:solidFill>
                <a:effectLst/>
                <a:uLnTx/>
                <a:uFillTx/>
                <a:latin typeface="+mj-lt"/>
                <a:ea typeface="+mj-ea"/>
                <a:cs typeface="+mj-cs"/>
              </a:rPr>
              <a:t>tmosphere</a:t>
            </a:r>
            <a:r>
              <a:rPr kumimoji="0" lang="en-US" sz="3600" b="1" i="0" u="none" strike="noStrike" kern="0" cap="none" spc="0" normalizeH="0" baseline="0" noProof="0" dirty="0" smtClean="0">
                <a:ln>
                  <a:noFill/>
                </a:ln>
                <a:solidFill>
                  <a:schemeClr val="tx1"/>
                </a:solidFill>
                <a:effectLst/>
                <a:uLnTx/>
                <a:uFillTx/>
                <a:latin typeface="+mj-lt"/>
                <a:ea typeface="+mj-ea"/>
                <a:cs typeface="+mj-cs"/>
              </a:rPr>
              <a:t>:</a:t>
            </a:r>
            <a:r>
              <a:rPr kumimoji="0" lang="en-US" sz="3600" b="1" i="1" u="none" strike="noStrike" kern="0" cap="none" spc="0" normalizeH="0" baseline="0" noProof="0" dirty="0" smtClean="0">
                <a:ln>
                  <a:noFill/>
                </a:ln>
                <a:solidFill>
                  <a:schemeClr val="tx1"/>
                </a:solidFill>
                <a:effectLst/>
                <a:uLnTx/>
                <a:uFillTx/>
                <a:latin typeface="+mj-lt"/>
                <a:ea typeface="+mj-ea"/>
                <a:cs typeface="+mj-cs"/>
              </a:rPr>
              <a:t> escape</a:t>
            </a:r>
            <a:endParaRPr kumimoji="0" lang="en-US" sz="3600" b="1" i="1"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44000" cy="1412776"/>
          </a:xfrm>
          <a:prstGeom prst="rect">
            <a:avLst/>
          </a:prstGeom>
          <a:solidFill>
            <a:schemeClr val="bg1"/>
          </a:solidFill>
          <a:ln w="9525">
            <a:noFill/>
            <a:miter lim="800000"/>
            <a:headEnd/>
            <a:tailEnd/>
          </a:ln>
        </p:spPr>
        <p:txBody>
          <a:bodyPr lIns="92075" tIns="46038" rIns="92075" bIns="46038" anchor="b"/>
          <a:lstStyle/>
          <a:p>
            <a:pPr algn="ctr"/>
            <a:r>
              <a:rPr lang="en-US" sz="4400" b="1" dirty="0">
                <a:solidFill>
                  <a:schemeClr val="tx2"/>
                </a:solidFill>
              </a:rPr>
              <a:t>Atmospheric modeling</a:t>
            </a:r>
            <a:r>
              <a:rPr lang="ru-RU" sz="4400" b="1" dirty="0" smtClean="0">
                <a:solidFill>
                  <a:schemeClr val="tx2"/>
                </a:solidFill>
              </a:rPr>
              <a:t>: </a:t>
            </a:r>
            <a:r>
              <a:rPr lang="en-US" sz="4400" b="1" i="1" dirty="0" smtClean="0">
                <a:solidFill>
                  <a:schemeClr val="tx2"/>
                </a:solidFill>
              </a:rPr>
              <a:t>icy moons or ocean worlds</a:t>
            </a:r>
            <a:endParaRPr lang="en-US" sz="4400" b="1" i="1" dirty="0">
              <a:solidFill>
                <a:schemeClr val="tx2"/>
              </a:solidFill>
            </a:endParaRPr>
          </a:p>
        </p:txBody>
      </p:sp>
      <p:pic>
        <p:nvPicPr>
          <p:cNvPr id="5" name="Рисунок 4" descr="europa.jpg"/>
          <p:cNvPicPr>
            <a:picLocks noChangeAspect="1"/>
          </p:cNvPicPr>
          <p:nvPr/>
        </p:nvPicPr>
        <p:blipFill>
          <a:blip r:embed="rId2" cstate="print"/>
          <a:stretch>
            <a:fillRect/>
          </a:stretch>
        </p:blipFill>
        <p:spPr>
          <a:xfrm>
            <a:off x="683568" y="1772816"/>
            <a:ext cx="7356458" cy="475252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44000" cy="766465"/>
          </a:xfrm>
          <a:prstGeom prst="rect">
            <a:avLst/>
          </a:prstGeom>
          <a:solidFill>
            <a:schemeClr val="bg1"/>
          </a:solidFill>
          <a:ln w="9525">
            <a:noFill/>
            <a:miter lim="800000"/>
            <a:headEnd/>
            <a:tailEnd/>
          </a:ln>
        </p:spPr>
        <p:txBody>
          <a:bodyPr lIns="92075" tIns="46038" rIns="92075" bIns="46038" anchor="b"/>
          <a:lstStyle/>
          <a:p>
            <a:pPr algn="ctr"/>
            <a:r>
              <a:rPr lang="en-US" sz="4400" b="1" dirty="0">
                <a:solidFill>
                  <a:schemeClr val="tx2"/>
                </a:solidFill>
              </a:rPr>
              <a:t>Atmospheric modeling</a:t>
            </a:r>
            <a:r>
              <a:rPr lang="ru-RU" sz="4400" b="1" dirty="0" smtClean="0">
                <a:solidFill>
                  <a:schemeClr val="tx2"/>
                </a:solidFill>
              </a:rPr>
              <a:t>:</a:t>
            </a:r>
            <a:r>
              <a:rPr lang="en-US" sz="4400" b="1" dirty="0" smtClean="0">
                <a:solidFill>
                  <a:schemeClr val="tx2"/>
                </a:solidFill>
              </a:rPr>
              <a:t> </a:t>
            </a:r>
            <a:r>
              <a:rPr lang="en-US" sz="4400" b="1" i="1" dirty="0" smtClean="0">
                <a:solidFill>
                  <a:schemeClr val="tx2"/>
                </a:solidFill>
              </a:rPr>
              <a:t>icy moons</a:t>
            </a:r>
            <a:endParaRPr lang="en-US" sz="4400" b="1" i="1" dirty="0">
              <a:solidFill>
                <a:schemeClr val="tx2"/>
              </a:solidFill>
            </a:endParaRPr>
          </a:p>
        </p:txBody>
      </p:sp>
      <p:sp>
        <p:nvSpPr>
          <p:cNvPr id="27651" name="Rectangle 3"/>
          <p:cNvSpPr>
            <a:spLocks noChangeArrowheads="1"/>
          </p:cNvSpPr>
          <p:nvPr/>
        </p:nvSpPr>
        <p:spPr bwMode="auto">
          <a:xfrm>
            <a:off x="0" y="764704"/>
            <a:ext cx="9144000" cy="5678478"/>
          </a:xfrm>
          <a:prstGeom prst="rect">
            <a:avLst/>
          </a:prstGeom>
          <a:solidFill>
            <a:schemeClr val="bg1"/>
          </a:solidFill>
          <a:ln w="12700">
            <a:noFill/>
            <a:miter lim="800000"/>
            <a:headEnd type="none" w="sm" len="sm"/>
            <a:tailEnd type="none" w="sm" len="sm"/>
          </a:ln>
        </p:spPr>
        <p:txBody>
          <a:bodyPr wrap="square">
            <a:spAutoFit/>
          </a:bodyPr>
          <a:lstStyle/>
          <a:p>
            <a:pPr>
              <a:spcBef>
                <a:spcPct val="50000"/>
              </a:spcBef>
              <a:buFontTx/>
              <a:buChar char="•"/>
            </a:pPr>
            <a:r>
              <a:rPr lang="en-US" sz="2200" b="1" dirty="0" smtClean="0"/>
              <a:t>Icy moon surface composition determines the composition of its atmosphere. </a:t>
            </a:r>
            <a:r>
              <a:rPr lang="en-US" sz="2200" b="1" dirty="0" smtClean="0">
                <a:solidFill>
                  <a:srgbClr val="FF0000"/>
                </a:solidFill>
              </a:rPr>
              <a:t>The surface is predominantly water ice</a:t>
            </a:r>
            <a:r>
              <a:rPr lang="en-US" sz="2200" b="1" dirty="0" smtClean="0"/>
              <a:t> with impact craters, ridges, possibly melted regions and trace species determining how its appearance varies. </a:t>
            </a:r>
            <a:r>
              <a:rPr lang="en-US" sz="2200" b="1" dirty="0" smtClean="0">
                <a:solidFill>
                  <a:srgbClr val="FF0000"/>
                </a:solidFill>
              </a:rPr>
              <a:t>Icy moon surface is dominated by oxygen rich species</a:t>
            </a:r>
            <a:r>
              <a:rPr lang="en-US" sz="2200" b="1" dirty="0" smtClean="0"/>
              <a:t> – H</a:t>
            </a:r>
            <a:r>
              <a:rPr lang="en-US" sz="2200" b="1" baseline="-25000" dirty="0" smtClean="0"/>
              <a:t>2</a:t>
            </a:r>
            <a:r>
              <a:rPr lang="en-US" sz="2200" b="1" dirty="0" smtClean="0"/>
              <a:t>O and its radiolysis product O</a:t>
            </a:r>
            <a:r>
              <a:rPr lang="en-US" sz="2200" b="1" baseline="-25000" dirty="0" smtClean="0"/>
              <a:t>2</a:t>
            </a:r>
            <a:r>
              <a:rPr lang="en-US" sz="2200" b="1" dirty="0" smtClean="0"/>
              <a:t>, surface chemistry product H</a:t>
            </a:r>
            <a:r>
              <a:rPr lang="en-US" sz="2200" b="1" baseline="-25000" dirty="0" smtClean="0"/>
              <a:t>2</a:t>
            </a:r>
            <a:r>
              <a:rPr lang="en-US" sz="2200" b="1" dirty="0" smtClean="0"/>
              <a:t>O</a:t>
            </a:r>
            <a:r>
              <a:rPr lang="en-US" sz="2200" b="1" baseline="-25000" dirty="0" smtClean="0"/>
              <a:t>2</a:t>
            </a:r>
            <a:r>
              <a:rPr lang="en-US" sz="2200" b="1" dirty="0" smtClean="0"/>
              <a:t>, trace species SO</a:t>
            </a:r>
            <a:r>
              <a:rPr lang="en-US" sz="2200" b="1" baseline="-25000" dirty="0" smtClean="0"/>
              <a:t>2</a:t>
            </a:r>
            <a:r>
              <a:rPr lang="en-US" sz="2200" b="1" dirty="0" smtClean="0"/>
              <a:t> and CO</a:t>
            </a:r>
            <a:r>
              <a:rPr lang="en-US" sz="2200" b="1" baseline="-25000" dirty="0" smtClean="0"/>
              <a:t>2</a:t>
            </a:r>
            <a:r>
              <a:rPr lang="en-US" sz="2200" b="1" dirty="0" smtClean="0"/>
              <a:t>;</a:t>
            </a:r>
          </a:p>
          <a:p>
            <a:pPr>
              <a:spcBef>
                <a:spcPct val="50000"/>
              </a:spcBef>
              <a:buFontTx/>
              <a:buChar char="•"/>
            </a:pPr>
            <a:r>
              <a:rPr lang="en-US" sz="2200" b="1" dirty="0" smtClean="0"/>
              <a:t>Surface </a:t>
            </a:r>
            <a:r>
              <a:rPr lang="en-US" sz="2200" b="1" dirty="0"/>
              <a:t>sputtering is the dominant source of H</a:t>
            </a:r>
            <a:r>
              <a:rPr lang="en-US" sz="2200" b="1" baseline="-25000" dirty="0"/>
              <a:t>2</a:t>
            </a:r>
            <a:r>
              <a:rPr lang="en-US" sz="2200" b="1" dirty="0"/>
              <a:t>O, O</a:t>
            </a:r>
            <a:r>
              <a:rPr lang="en-US" sz="2200" b="1" baseline="-25000" dirty="0"/>
              <a:t>2</a:t>
            </a:r>
            <a:r>
              <a:rPr lang="en-US" sz="2200" b="1" dirty="0"/>
              <a:t>, and H</a:t>
            </a:r>
            <a:r>
              <a:rPr lang="en-US" sz="2200" b="1" baseline="-25000" dirty="0"/>
              <a:t>2</a:t>
            </a:r>
            <a:r>
              <a:rPr lang="en-US" sz="2200" b="1" dirty="0"/>
              <a:t>, also sublimation of H</a:t>
            </a:r>
            <a:r>
              <a:rPr lang="en-US" sz="2200" b="1" baseline="-25000" dirty="0"/>
              <a:t>2</a:t>
            </a:r>
            <a:r>
              <a:rPr lang="en-US" sz="2200" b="1" dirty="0"/>
              <a:t>O is competitive at the </a:t>
            </a:r>
            <a:r>
              <a:rPr lang="en-US" sz="2200" b="1" dirty="0" err="1"/>
              <a:t>subsolar</a:t>
            </a:r>
            <a:r>
              <a:rPr lang="en-US" sz="2200" b="1" dirty="0"/>
              <a:t> point;</a:t>
            </a:r>
          </a:p>
          <a:p>
            <a:pPr>
              <a:spcBef>
                <a:spcPct val="50000"/>
              </a:spcBef>
              <a:buFontTx/>
              <a:buChar char="•"/>
            </a:pPr>
            <a:r>
              <a:rPr lang="en-US" sz="2200" b="1" dirty="0"/>
              <a:t>Atmospheric loss occurs by </a:t>
            </a:r>
            <a:r>
              <a:rPr lang="en-US" sz="2200" b="1" dirty="0" smtClean="0"/>
              <a:t>escape</a:t>
            </a:r>
            <a:r>
              <a:rPr lang="en-US" sz="2200" b="1" dirty="0"/>
              <a:t>, interaction with the ambient plasma and solar UV photons, or </a:t>
            </a:r>
            <a:r>
              <a:rPr lang="en-US" sz="2200" b="1" dirty="0" smtClean="0"/>
              <a:t>by removal </a:t>
            </a:r>
            <a:r>
              <a:rPr lang="en-US" sz="2200" b="1" dirty="0"/>
              <a:t>through interaction with the surface, e.g., the sticking (freezing) of H</a:t>
            </a:r>
            <a:r>
              <a:rPr lang="en-US" sz="2200" b="1" baseline="-25000" dirty="0"/>
              <a:t>2</a:t>
            </a:r>
            <a:r>
              <a:rPr lang="en-US" sz="2200" b="1" dirty="0"/>
              <a:t>O </a:t>
            </a:r>
            <a:r>
              <a:rPr lang="en-US" sz="2200" b="1" dirty="0" smtClean="0"/>
              <a:t>to the icy </a:t>
            </a:r>
            <a:r>
              <a:rPr lang="en-US" sz="2200" b="1" dirty="0"/>
              <a:t>surface;</a:t>
            </a:r>
            <a:r>
              <a:rPr lang="en-US" sz="2200" b="1" baseline="-25000" dirty="0"/>
              <a:t> </a:t>
            </a:r>
          </a:p>
          <a:p>
            <a:pPr>
              <a:spcBef>
                <a:spcPct val="50000"/>
              </a:spcBef>
              <a:buFontTx/>
              <a:buChar char="•"/>
            </a:pPr>
            <a:r>
              <a:rPr lang="en-US" sz="2200" b="1" dirty="0"/>
              <a:t>Non-thermal surface source - ~ 2% of the O</a:t>
            </a:r>
            <a:r>
              <a:rPr lang="en-US" sz="2200" b="1" baseline="-25000" dirty="0"/>
              <a:t>2</a:t>
            </a:r>
            <a:r>
              <a:rPr lang="en-US" sz="2200" b="1" dirty="0"/>
              <a:t> and ~24% of the H</a:t>
            </a:r>
            <a:r>
              <a:rPr lang="en-US" sz="2200" b="1" baseline="-25000" dirty="0"/>
              <a:t>2</a:t>
            </a:r>
            <a:r>
              <a:rPr lang="en-US" sz="2200" b="1" dirty="0"/>
              <a:t>O are directly ejected into the Jovian magnetosphere. For thermally accommodated O</a:t>
            </a:r>
            <a:r>
              <a:rPr lang="en-US" sz="2200" b="1" baseline="-25000" dirty="0"/>
              <a:t>2</a:t>
            </a:r>
            <a:r>
              <a:rPr lang="en-US" sz="2200" b="1" dirty="0"/>
              <a:t> escape is negligible, but for H</a:t>
            </a:r>
            <a:r>
              <a:rPr lang="en-US" sz="2200" b="1" baseline="-25000" dirty="0"/>
              <a:t>2</a:t>
            </a:r>
            <a:r>
              <a:rPr lang="en-US" sz="2200" b="1" dirty="0"/>
              <a:t> about 7% escape at the average temperature ~100K and ~15% at the </a:t>
            </a:r>
            <a:r>
              <a:rPr lang="en-US" sz="2200" b="1" dirty="0" err="1"/>
              <a:t>subsolar</a:t>
            </a:r>
            <a:r>
              <a:rPr lang="en-US" sz="2200" b="1" dirty="0"/>
              <a:t> point ~130K.</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9144000" cy="573088"/>
          </a:xfrm>
          <a:prstGeom prst="rect">
            <a:avLst/>
          </a:prstGeom>
          <a:solidFill>
            <a:schemeClr val="bg1"/>
          </a:solidFill>
          <a:ln w="9525">
            <a:noFill/>
            <a:miter lim="800000"/>
            <a:headEnd/>
            <a:tailEnd/>
          </a:ln>
        </p:spPr>
        <p:txBody>
          <a:bodyPr lIns="92075" tIns="46038" rIns="92075" bIns="46038" anchor="b"/>
          <a:lstStyle/>
          <a:p>
            <a:pPr algn="ctr"/>
            <a:r>
              <a:rPr lang="en-US" b="1">
                <a:solidFill>
                  <a:schemeClr val="tx2"/>
                </a:solidFill>
              </a:rPr>
              <a:t>Lower boundary – </a:t>
            </a:r>
            <a:r>
              <a:rPr lang="en-GB" b="1"/>
              <a:t>Radiation-induced ice chemistry (Johnson, 2010)</a:t>
            </a:r>
            <a:r>
              <a:rPr lang="en-US">
                <a:solidFill>
                  <a:schemeClr val="tx2"/>
                </a:solidFill>
              </a:rPr>
              <a:t>:</a:t>
            </a:r>
          </a:p>
        </p:txBody>
      </p:sp>
      <p:pic>
        <p:nvPicPr>
          <p:cNvPr id="9219" name="Picture 6"/>
          <p:cNvPicPr>
            <a:picLocks noChangeAspect="1" noChangeArrowheads="1"/>
          </p:cNvPicPr>
          <p:nvPr/>
        </p:nvPicPr>
        <p:blipFill>
          <a:blip r:embed="rId2" cstate="print"/>
          <a:srcRect/>
          <a:stretch>
            <a:fillRect/>
          </a:stretch>
        </p:blipFill>
        <p:spPr bwMode="auto">
          <a:xfrm>
            <a:off x="0" y="692150"/>
            <a:ext cx="4176713" cy="2089150"/>
          </a:xfrm>
          <a:prstGeom prst="rect">
            <a:avLst/>
          </a:prstGeom>
          <a:noFill/>
          <a:ln w="9525">
            <a:noFill/>
            <a:miter lim="800000"/>
            <a:headEnd/>
            <a:tailEnd/>
          </a:ln>
        </p:spPr>
      </p:pic>
      <p:pic>
        <p:nvPicPr>
          <p:cNvPr id="9220" name="Picture 4"/>
          <p:cNvPicPr>
            <a:picLocks noChangeAspect="1" noChangeArrowheads="1"/>
          </p:cNvPicPr>
          <p:nvPr/>
        </p:nvPicPr>
        <p:blipFill>
          <a:blip r:embed="rId3" cstate="print"/>
          <a:srcRect/>
          <a:stretch>
            <a:fillRect/>
          </a:stretch>
        </p:blipFill>
        <p:spPr bwMode="auto">
          <a:xfrm>
            <a:off x="4356100" y="692150"/>
            <a:ext cx="4608513" cy="2066925"/>
          </a:xfrm>
          <a:prstGeom prst="rect">
            <a:avLst/>
          </a:prstGeom>
          <a:noFill/>
          <a:ln w="9525">
            <a:noFill/>
            <a:miter lim="800000"/>
            <a:headEnd/>
            <a:tailEnd/>
          </a:ln>
        </p:spPr>
      </p:pic>
      <p:sp>
        <p:nvSpPr>
          <p:cNvPr id="7" name="Rectangle 3"/>
          <p:cNvSpPr>
            <a:spLocks noChangeArrowheads="1"/>
          </p:cNvSpPr>
          <p:nvPr/>
        </p:nvSpPr>
        <p:spPr bwMode="auto">
          <a:xfrm>
            <a:off x="0" y="2949238"/>
            <a:ext cx="5724128" cy="3908762"/>
          </a:xfrm>
          <a:prstGeom prst="rect">
            <a:avLst/>
          </a:prstGeom>
          <a:solidFill>
            <a:schemeClr val="bg1"/>
          </a:solidFill>
          <a:ln w="9525">
            <a:noFill/>
            <a:miter lim="800000"/>
            <a:headEnd/>
            <a:tailEnd/>
          </a:ln>
        </p:spPr>
        <p:txBody>
          <a:bodyPr wrap="square">
            <a:spAutoFit/>
          </a:bodyPr>
          <a:lstStyle/>
          <a:p>
            <a:r>
              <a:rPr lang="en-US" sz="2800" b="1" dirty="0" smtClean="0">
                <a:solidFill>
                  <a:schemeClr val="tx2"/>
                </a:solidFill>
              </a:rPr>
              <a:t>Atmosphere-surface interface</a:t>
            </a:r>
            <a:r>
              <a:rPr lang="ru-RU" sz="2800" b="1" dirty="0" smtClean="0">
                <a:solidFill>
                  <a:schemeClr val="tx2"/>
                </a:solidFill>
              </a:rPr>
              <a:t>:</a:t>
            </a:r>
            <a:endParaRPr lang="en-US" sz="2800" b="1" dirty="0" smtClean="0">
              <a:solidFill>
                <a:schemeClr val="tx2"/>
              </a:solidFill>
            </a:endParaRPr>
          </a:p>
          <a:p>
            <a:r>
              <a:rPr lang="ru-RU" sz="2000" b="1" dirty="0" err="1" smtClean="0"/>
              <a:t>Radiolysis</a:t>
            </a:r>
            <a:r>
              <a:rPr lang="ru-RU" sz="2000" b="1" dirty="0" smtClean="0"/>
              <a:t> </a:t>
            </a:r>
            <a:r>
              <a:rPr lang="ru-RU" sz="2000" b="1" dirty="0" err="1"/>
              <a:t>can</a:t>
            </a:r>
            <a:r>
              <a:rPr lang="ru-RU" sz="2000" b="1" dirty="0"/>
              <a:t> </a:t>
            </a:r>
            <a:r>
              <a:rPr lang="ru-RU" sz="2000" b="1" dirty="0" err="1"/>
              <a:t>occur</a:t>
            </a:r>
            <a:r>
              <a:rPr lang="ru-RU" sz="2000" b="1" dirty="0"/>
              <a:t> </a:t>
            </a:r>
            <a:r>
              <a:rPr lang="ru-RU" sz="2000" b="1" dirty="0" err="1"/>
              <a:t>to</a:t>
            </a:r>
            <a:r>
              <a:rPr lang="ru-RU" sz="2000" b="1" dirty="0"/>
              <a:t> </a:t>
            </a:r>
            <a:r>
              <a:rPr lang="ru-RU" sz="2000" b="1" dirty="0" err="1" smtClean="0"/>
              <a:t>depths</a:t>
            </a:r>
            <a:r>
              <a:rPr lang="en-US" sz="2000" b="1" dirty="0" smtClean="0"/>
              <a:t> </a:t>
            </a:r>
            <a:r>
              <a:rPr lang="ru-RU" sz="2000" b="1" dirty="0" smtClean="0"/>
              <a:t> </a:t>
            </a:r>
            <a:r>
              <a:rPr lang="ru-RU" sz="2000" b="1" dirty="0" err="1"/>
              <a:t>of</a:t>
            </a:r>
            <a:r>
              <a:rPr lang="ru-RU" sz="2000" b="1" dirty="0"/>
              <a:t> </a:t>
            </a:r>
            <a:r>
              <a:rPr lang="ru-RU" sz="2000" b="1" dirty="0" err="1"/>
              <a:t>the</a:t>
            </a:r>
            <a:r>
              <a:rPr lang="ru-RU" sz="2000" b="1" dirty="0"/>
              <a:t> </a:t>
            </a:r>
            <a:r>
              <a:rPr lang="ru-RU" sz="2000" b="1" dirty="0" err="1"/>
              <a:t>order</a:t>
            </a:r>
            <a:r>
              <a:rPr lang="ru-RU" sz="2000" b="1" dirty="0"/>
              <a:t> </a:t>
            </a:r>
            <a:r>
              <a:rPr lang="ru-RU" sz="2000" b="1" dirty="0" err="1"/>
              <a:t>of</a:t>
            </a:r>
            <a:r>
              <a:rPr lang="en-GB" sz="2000" b="1" dirty="0"/>
              <a:t> </a:t>
            </a:r>
            <a:r>
              <a:rPr lang="ru-RU" sz="2000" b="1" dirty="0" err="1"/>
              <a:t>tens</a:t>
            </a:r>
            <a:r>
              <a:rPr lang="ru-RU" sz="2000" b="1" dirty="0"/>
              <a:t> </a:t>
            </a:r>
            <a:r>
              <a:rPr lang="ru-RU" sz="2000" b="1" dirty="0" err="1"/>
              <a:t>of</a:t>
            </a:r>
            <a:r>
              <a:rPr lang="ru-RU" sz="2000" b="1" dirty="0"/>
              <a:t> </a:t>
            </a:r>
            <a:r>
              <a:rPr lang="ru-RU" sz="2000" b="1" dirty="0" err="1"/>
              <a:t>centimeters</a:t>
            </a:r>
            <a:r>
              <a:rPr lang="ru-RU" sz="2000" b="1" dirty="0"/>
              <a:t> </a:t>
            </a:r>
            <a:r>
              <a:rPr lang="ru-RU" sz="2000" b="1" dirty="0" err="1" smtClean="0"/>
              <a:t>because</a:t>
            </a:r>
            <a:r>
              <a:rPr lang="ru-RU" sz="2000" b="1" dirty="0" smtClean="0"/>
              <a:t> </a:t>
            </a:r>
            <a:r>
              <a:rPr lang="ru-RU" sz="2000" b="1" dirty="0" err="1"/>
              <a:t>of</a:t>
            </a:r>
            <a:r>
              <a:rPr lang="ru-RU" sz="2000" b="1" dirty="0"/>
              <a:t> </a:t>
            </a:r>
            <a:r>
              <a:rPr lang="ru-RU" sz="2000" b="1" dirty="0" err="1"/>
              <a:t>the</a:t>
            </a:r>
            <a:r>
              <a:rPr lang="ru-RU" sz="2000" b="1" dirty="0"/>
              <a:t> </a:t>
            </a:r>
            <a:r>
              <a:rPr lang="ru-RU" sz="2000" b="1" dirty="0" err="1"/>
              <a:t>penetration</a:t>
            </a:r>
            <a:r>
              <a:rPr lang="ru-RU" sz="2000" b="1" dirty="0"/>
              <a:t> </a:t>
            </a:r>
            <a:r>
              <a:rPr lang="ru-RU" sz="2000" b="1" dirty="0" err="1"/>
              <a:t>of</a:t>
            </a:r>
            <a:r>
              <a:rPr lang="en-GB" sz="2000" b="1" dirty="0"/>
              <a:t> </a:t>
            </a:r>
            <a:r>
              <a:rPr lang="ru-RU" sz="2000" b="1" dirty="0" err="1"/>
              <a:t>the</a:t>
            </a:r>
            <a:endParaRPr lang="ru-RU" sz="2000" b="1" dirty="0"/>
          </a:p>
          <a:p>
            <a:r>
              <a:rPr lang="ru-RU" sz="2000" b="1" dirty="0"/>
              <a:t> </a:t>
            </a:r>
            <a:r>
              <a:rPr lang="ru-RU" sz="2000" b="1" dirty="0" err="1"/>
              <a:t>energetic</a:t>
            </a:r>
            <a:r>
              <a:rPr lang="ru-RU" sz="2000" b="1" dirty="0"/>
              <a:t> </a:t>
            </a:r>
            <a:r>
              <a:rPr lang="ru-RU" sz="2000" b="1" dirty="0" err="1"/>
              <a:t>component</a:t>
            </a:r>
            <a:r>
              <a:rPr lang="ru-RU" sz="2000" b="1" dirty="0"/>
              <a:t> </a:t>
            </a:r>
            <a:r>
              <a:rPr lang="ru-RU" sz="2000" b="1" dirty="0" err="1"/>
              <a:t>of</a:t>
            </a:r>
            <a:r>
              <a:rPr lang="ru-RU" sz="2000" b="1" dirty="0"/>
              <a:t> </a:t>
            </a:r>
            <a:r>
              <a:rPr lang="ru-RU" sz="2000" b="1" dirty="0" err="1"/>
              <a:t>the</a:t>
            </a:r>
            <a:r>
              <a:rPr lang="ru-RU" sz="2000" b="1" dirty="0"/>
              <a:t> </a:t>
            </a:r>
            <a:r>
              <a:rPr lang="ru-RU" sz="2000" b="1" dirty="0" err="1"/>
              <a:t>incident</a:t>
            </a:r>
            <a:r>
              <a:rPr lang="ru-RU" sz="2000" b="1" dirty="0"/>
              <a:t> </a:t>
            </a:r>
            <a:r>
              <a:rPr lang="ru-RU" sz="2000" b="1" dirty="0" err="1"/>
              <a:t>radiation</a:t>
            </a:r>
            <a:r>
              <a:rPr lang="ru-RU" sz="2000" b="1" dirty="0"/>
              <a:t> (</a:t>
            </a:r>
            <a:r>
              <a:rPr lang="ru-RU" sz="2000" b="1" dirty="0" err="1"/>
              <a:t>Cooper</a:t>
            </a:r>
            <a:r>
              <a:rPr lang="ru-RU" sz="2000" b="1" dirty="0"/>
              <a:t> </a:t>
            </a:r>
            <a:r>
              <a:rPr lang="ru-RU" sz="2000" b="1" i="1" dirty="0" err="1"/>
              <a:t>et</a:t>
            </a:r>
            <a:r>
              <a:rPr lang="ru-RU" sz="2000" b="1" i="1" dirty="0"/>
              <a:t> </a:t>
            </a:r>
            <a:r>
              <a:rPr lang="ru-RU" sz="2000" b="1" i="1" dirty="0" err="1"/>
              <a:t>al</a:t>
            </a:r>
            <a:r>
              <a:rPr lang="ru-RU" sz="2000" b="1" dirty="0"/>
              <a:t>., 2001; </a:t>
            </a:r>
            <a:r>
              <a:rPr lang="ru-RU" sz="2000" b="1" dirty="0" err="1"/>
              <a:t>Paranicas</a:t>
            </a:r>
            <a:r>
              <a:rPr lang="ru-RU" sz="2000" b="1" dirty="0"/>
              <a:t> </a:t>
            </a:r>
            <a:r>
              <a:rPr lang="ru-RU" sz="2000" b="1" i="1" dirty="0" err="1"/>
              <a:t>et</a:t>
            </a:r>
            <a:r>
              <a:rPr lang="ru-RU" sz="2000" b="1" i="1" dirty="0"/>
              <a:t> </a:t>
            </a:r>
            <a:r>
              <a:rPr lang="ru-RU" sz="2000" b="1" i="1" dirty="0" err="1"/>
              <a:t>al</a:t>
            </a:r>
            <a:r>
              <a:rPr lang="ru-RU" sz="2000" b="1" dirty="0"/>
              <a:t>., 2001). </a:t>
            </a:r>
            <a:endParaRPr lang="en-GB" sz="2000" b="1" dirty="0"/>
          </a:p>
          <a:p>
            <a:r>
              <a:rPr lang="ru-RU" sz="2000" b="1" dirty="0" err="1" smtClean="0"/>
              <a:t>Mixing</a:t>
            </a:r>
            <a:r>
              <a:rPr lang="en-GB" sz="2000" b="1" dirty="0" smtClean="0"/>
              <a:t> </a:t>
            </a:r>
            <a:r>
              <a:rPr lang="ru-RU" sz="2000" b="1" dirty="0" err="1"/>
              <a:t>of</a:t>
            </a:r>
            <a:r>
              <a:rPr lang="ru-RU" sz="2000" b="1" dirty="0"/>
              <a:t> </a:t>
            </a:r>
            <a:r>
              <a:rPr lang="ru-RU" sz="2000" b="1" dirty="0" err="1"/>
              <a:t>these</a:t>
            </a:r>
            <a:r>
              <a:rPr lang="ru-RU" sz="2000" b="1" dirty="0"/>
              <a:t> </a:t>
            </a:r>
            <a:r>
              <a:rPr lang="ru-RU" sz="2000" b="1" dirty="0" err="1"/>
              <a:t>radiolytic</a:t>
            </a:r>
            <a:r>
              <a:rPr lang="ru-RU" sz="2000" b="1" dirty="0"/>
              <a:t> </a:t>
            </a:r>
            <a:r>
              <a:rPr lang="ru-RU" sz="2000" b="1" dirty="0" err="1"/>
              <a:t>products</a:t>
            </a:r>
            <a:r>
              <a:rPr lang="ru-RU" sz="2000" b="1" dirty="0"/>
              <a:t> </a:t>
            </a:r>
            <a:r>
              <a:rPr lang="ru-RU" sz="2000" b="1" dirty="0" err="1" smtClean="0"/>
              <a:t>to</a:t>
            </a:r>
            <a:r>
              <a:rPr lang="ru-RU" sz="2000" b="1" dirty="0" smtClean="0"/>
              <a:t> </a:t>
            </a:r>
            <a:r>
              <a:rPr lang="ru-RU" sz="2000" b="1" dirty="0" err="1"/>
              <a:t>greater</a:t>
            </a:r>
            <a:r>
              <a:rPr lang="ru-RU" sz="2000" b="1" dirty="0"/>
              <a:t> </a:t>
            </a:r>
            <a:r>
              <a:rPr lang="ru-RU" sz="2000" b="1" dirty="0" err="1"/>
              <a:t>depths</a:t>
            </a:r>
            <a:r>
              <a:rPr lang="ru-RU" sz="2000" b="1" dirty="0"/>
              <a:t> </a:t>
            </a:r>
            <a:r>
              <a:rPr lang="ru-RU" sz="2000" b="1" dirty="0" err="1"/>
              <a:t>occurs</a:t>
            </a:r>
            <a:r>
              <a:rPr lang="en-GB" sz="2000" b="1" dirty="0"/>
              <a:t> </a:t>
            </a:r>
            <a:r>
              <a:rPr lang="ru-RU" sz="2000" b="1" dirty="0" err="1"/>
              <a:t>because</a:t>
            </a:r>
            <a:r>
              <a:rPr lang="ru-RU" sz="2000" b="1" dirty="0"/>
              <a:t> </a:t>
            </a:r>
            <a:r>
              <a:rPr lang="ru-RU" sz="2000" b="1" dirty="0" err="1"/>
              <a:t>of</a:t>
            </a:r>
            <a:r>
              <a:rPr lang="ru-RU" sz="2000" b="1" dirty="0"/>
              <a:t> </a:t>
            </a:r>
            <a:r>
              <a:rPr lang="ru-RU" sz="2000" b="1" dirty="0" err="1" smtClean="0"/>
              <a:t>meteoroid</a:t>
            </a:r>
            <a:r>
              <a:rPr lang="ru-RU" sz="2000" b="1" dirty="0" smtClean="0"/>
              <a:t> </a:t>
            </a:r>
            <a:r>
              <a:rPr lang="ru-RU" sz="2000" b="1" dirty="0" err="1"/>
              <a:t>bombardment</a:t>
            </a:r>
            <a:r>
              <a:rPr lang="ru-RU" sz="2000" b="1" dirty="0"/>
              <a:t> </a:t>
            </a:r>
          </a:p>
          <a:p>
            <a:r>
              <a:rPr lang="ru-RU" sz="2000" b="1" dirty="0"/>
              <a:t>(</a:t>
            </a:r>
            <a:r>
              <a:rPr lang="ru-RU" sz="2000" b="1" dirty="0" err="1"/>
              <a:t>Cooper</a:t>
            </a:r>
            <a:r>
              <a:rPr lang="en-GB" sz="2000" b="1" dirty="0"/>
              <a:t> </a:t>
            </a:r>
            <a:r>
              <a:rPr lang="ru-RU" sz="2000" b="1" i="1" dirty="0" err="1"/>
              <a:t>et</a:t>
            </a:r>
            <a:r>
              <a:rPr lang="ru-RU" sz="2000" b="1" i="1" dirty="0"/>
              <a:t> </a:t>
            </a:r>
            <a:r>
              <a:rPr lang="ru-RU" sz="2000" b="1" i="1" dirty="0" err="1"/>
              <a:t>al</a:t>
            </a:r>
            <a:r>
              <a:rPr lang="ru-RU" sz="2000" b="1" dirty="0"/>
              <a:t>., 2001). </a:t>
            </a:r>
            <a:endParaRPr lang="en-GB" sz="2000" b="1" dirty="0"/>
          </a:p>
          <a:p>
            <a:r>
              <a:rPr lang="ru-RU" sz="2000" b="1" dirty="0" err="1" smtClean="0"/>
              <a:t>This</a:t>
            </a:r>
            <a:r>
              <a:rPr lang="ru-RU" sz="2000" b="1" dirty="0" smtClean="0"/>
              <a:t> </a:t>
            </a:r>
            <a:r>
              <a:rPr lang="ru-RU" sz="2000" b="1" dirty="0" err="1"/>
              <a:t>bombardment</a:t>
            </a:r>
            <a:r>
              <a:rPr lang="ru-RU" sz="2000" b="1" dirty="0"/>
              <a:t> </a:t>
            </a:r>
            <a:r>
              <a:rPr lang="ru-RU" sz="2000" b="1" dirty="0" err="1"/>
              <a:t>also</a:t>
            </a:r>
            <a:r>
              <a:rPr lang="ru-RU" sz="2000" b="1" dirty="0"/>
              <a:t> </a:t>
            </a:r>
            <a:r>
              <a:rPr lang="ru-RU" sz="2000" b="1" dirty="0" err="1" smtClean="0"/>
              <a:t>produces</a:t>
            </a:r>
            <a:r>
              <a:rPr lang="en-US" sz="2000" b="1" dirty="0" smtClean="0"/>
              <a:t> </a:t>
            </a:r>
            <a:r>
              <a:rPr lang="ru-RU" sz="2000" b="1" dirty="0" err="1" smtClean="0"/>
              <a:t>a</a:t>
            </a:r>
            <a:r>
              <a:rPr lang="en-GB" sz="2000" b="1" dirty="0" smtClean="0"/>
              <a:t> </a:t>
            </a:r>
            <a:r>
              <a:rPr lang="ru-RU" sz="2000" b="1" dirty="0" err="1"/>
              <a:t>porous</a:t>
            </a:r>
            <a:r>
              <a:rPr lang="ru-RU" sz="2000" b="1" dirty="0"/>
              <a:t> </a:t>
            </a:r>
            <a:r>
              <a:rPr lang="ru-RU" sz="2000" b="1" dirty="0" err="1"/>
              <a:t>regolith</a:t>
            </a:r>
            <a:r>
              <a:rPr lang="ru-RU" sz="2000" b="1" dirty="0"/>
              <a:t> (</a:t>
            </a:r>
            <a:r>
              <a:rPr lang="ru-RU" sz="2000" b="1" dirty="0" err="1"/>
              <a:t>Buratti</a:t>
            </a:r>
            <a:r>
              <a:rPr lang="ru-RU" sz="2000" b="1" dirty="0"/>
              <a:t>, 1995) </a:t>
            </a:r>
            <a:r>
              <a:rPr lang="ru-RU" sz="2000" b="1" dirty="0" err="1" smtClean="0"/>
              <a:t>composed</a:t>
            </a:r>
            <a:r>
              <a:rPr lang="ru-RU" sz="2000" b="1" dirty="0" smtClean="0"/>
              <a:t> </a:t>
            </a:r>
            <a:r>
              <a:rPr lang="ru-RU" sz="2000" b="1" dirty="0" err="1"/>
              <a:t>of</a:t>
            </a:r>
            <a:r>
              <a:rPr lang="ru-RU" sz="2000" b="1" dirty="0"/>
              <a:t> </a:t>
            </a:r>
            <a:r>
              <a:rPr lang="ru-RU" sz="2000" b="1" dirty="0" err="1"/>
              <a:t>sintered</a:t>
            </a:r>
            <a:r>
              <a:rPr lang="en-GB" sz="2000" b="1" dirty="0"/>
              <a:t> </a:t>
            </a:r>
            <a:r>
              <a:rPr lang="ru-RU" sz="2000" b="1" dirty="0" err="1"/>
              <a:t>grains</a:t>
            </a:r>
            <a:r>
              <a:rPr lang="ru-RU" sz="2000" b="1" dirty="0"/>
              <a:t> </a:t>
            </a:r>
          </a:p>
          <a:p>
            <a:r>
              <a:rPr lang="ru-RU" sz="2000" b="1" dirty="0"/>
              <a:t>(</a:t>
            </a:r>
            <a:r>
              <a:rPr lang="ru-RU" sz="2000" b="1" dirty="0" err="1"/>
              <a:t>Grundy</a:t>
            </a:r>
            <a:r>
              <a:rPr lang="ru-RU" sz="2000" b="1" dirty="0"/>
              <a:t> </a:t>
            </a:r>
            <a:r>
              <a:rPr lang="ru-RU" sz="2000" b="1" i="1" dirty="0" err="1"/>
              <a:t>et</a:t>
            </a:r>
            <a:r>
              <a:rPr lang="ru-RU" sz="2000" b="1" i="1" dirty="0"/>
              <a:t> </a:t>
            </a:r>
            <a:r>
              <a:rPr lang="ru-RU" sz="2000" b="1" i="1" dirty="0" err="1"/>
              <a:t>al</a:t>
            </a:r>
            <a:r>
              <a:rPr lang="ru-RU" sz="2000" b="1" dirty="0"/>
              <a:t>., 2001), </a:t>
            </a:r>
            <a:r>
              <a:rPr lang="ru-RU" sz="2000" b="1" dirty="0" err="1"/>
              <a:t>which</a:t>
            </a:r>
            <a:r>
              <a:rPr lang="ru-RU" sz="2000" b="1" dirty="0"/>
              <a:t> </a:t>
            </a:r>
            <a:r>
              <a:rPr lang="ru-RU" sz="2000" b="1" dirty="0" err="1"/>
              <a:t>increases</a:t>
            </a:r>
            <a:r>
              <a:rPr lang="en-GB" sz="2000" b="1" dirty="0"/>
              <a:t> </a:t>
            </a:r>
            <a:r>
              <a:rPr lang="ru-RU" sz="2000" b="1" dirty="0" err="1"/>
              <a:t>the</a:t>
            </a:r>
            <a:r>
              <a:rPr lang="ru-RU" sz="2000" b="1" dirty="0"/>
              <a:t> </a:t>
            </a:r>
            <a:r>
              <a:rPr lang="ru-RU" sz="2000" b="1" dirty="0" err="1"/>
              <a:t>effective</a:t>
            </a:r>
            <a:r>
              <a:rPr lang="ru-RU" sz="2000" b="1" dirty="0"/>
              <a:t> </a:t>
            </a:r>
            <a:r>
              <a:rPr lang="ru-RU" sz="2000" b="1" dirty="0" err="1"/>
              <a:t>radiation</a:t>
            </a:r>
            <a:r>
              <a:rPr lang="ru-RU" sz="2000" b="1" dirty="0"/>
              <a:t> </a:t>
            </a:r>
            <a:r>
              <a:rPr lang="ru-RU" sz="2000" b="1" dirty="0" err="1"/>
              <a:t>penetration</a:t>
            </a:r>
            <a:r>
              <a:rPr lang="ru-RU" sz="2000" b="1" dirty="0"/>
              <a:t> </a:t>
            </a:r>
            <a:r>
              <a:rPr lang="ru-RU" sz="2000" b="1" dirty="0" err="1"/>
              <a:t>depth</a:t>
            </a:r>
            <a:r>
              <a:rPr lang="ru-RU" sz="2000" b="1" dirty="0"/>
              <a:t>. </a:t>
            </a:r>
            <a:endParaRPr lang="en-GB" sz="2000" b="1" dirty="0"/>
          </a:p>
        </p:txBody>
      </p:sp>
      <p:pic>
        <p:nvPicPr>
          <p:cNvPr id="8" name="Picture 4"/>
          <p:cNvPicPr>
            <a:picLocks noChangeAspect="1" noChangeArrowheads="1"/>
          </p:cNvPicPr>
          <p:nvPr/>
        </p:nvPicPr>
        <p:blipFill>
          <a:blip r:embed="rId4" cstate="print"/>
          <a:srcRect/>
          <a:stretch>
            <a:fillRect/>
          </a:stretch>
        </p:blipFill>
        <p:spPr bwMode="auto">
          <a:xfrm>
            <a:off x="5724128" y="3617640"/>
            <a:ext cx="3419872" cy="3240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2701</TotalTime>
  <Words>2279</Words>
  <Application>Microsoft Office PowerPoint</Application>
  <PresentationFormat>Экран (4:3)</PresentationFormat>
  <Paragraphs>218</Paragraphs>
  <Slides>29</Slides>
  <Notes>11</Notes>
  <HiddenSlides>0</HiddenSlides>
  <MMClips>0</MMClips>
  <ScaleCrop>false</ScaleCrop>
  <HeadingPairs>
    <vt:vector size="6" baseType="variant">
      <vt:variant>
        <vt:lpstr>Тема</vt:lpstr>
      </vt:variant>
      <vt:variant>
        <vt:i4>1</vt:i4>
      </vt:variant>
      <vt:variant>
        <vt:lpstr>Внедренные серверы OLE</vt:lpstr>
      </vt:variant>
      <vt:variant>
        <vt:i4>3</vt:i4>
      </vt:variant>
      <vt:variant>
        <vt:lpstr>Заголовки слайдов</vt:lpstr>
      </vt:variant>
      <vt:variant>
        <vt:i4>29</vt:i4>
      </vt:variant>
    </vt:vector>
  </HeadingPairs>
  <TitlesOfParts>
    <vt:vector size="33" baseType="lpstr">
      <vt:lpstr>Оформление по умолчанию</vt:lpstr>
      <vt:lpstr>Формула</vt:lpstr>
      <vt:lpstr>Equation</vt:lpstr>
      <vt:lpstr>Picture</vt:lpstr>
      <vt:lpstr>Icy Moons Exospheres</vt:lpstr>
      <vt:lpstr>Слайд 2</vt:lpstr>
      <vt:lpstr>Planetary atmosphere: vertical structure</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Hot or suprathermal atoms</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Surface-bounded Atmosphere  of Europa</dc:title>
  <dc:creator>Shematovich</dc:creator>
  <cp:lastModifiedBy>Valery Shematovich</cp:lastModifiedBy>
  <cp:revision>332</cp:revision>
  <dcterms:created xsi:type="dcterms:W3CDTF">2003-03-28T09:34:19Z</dcterms:created>
  <dcterms:modified xsi:type="dcterms:W3CDTF">2018-06-13T08:13:05Z</dcterms:modified>
</cp:coreProperties>
</file>