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3" r:id="rId11"/>
    <p:sldId id="260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8" r:id="rId24"/>
    <p:sldId id="258" r:id="rId25"/>
    <p:sldId id="272" r:id="rId2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ongliu:Documents:Microsoft%20&#29992;&#25143;&#25968;&#25454;:Office%202011%20AutoRecovery:&#31354;&#38388;&#22825;&#27668;&#20250;&#35758;%20(&#29256;&#26412;%201)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view3D>
      <c:rotX val="15"/>
      <c:rotY val="23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工作表1!$A$2:$A$7</c:f>
              <c:numCache>
                <c:formatCode>General</c:formatCode>
                <c:ptCount val="6"/>
                <c:pt idx="0">
                  <c:v>2004.0</c:v>
                </c:pt>
                <c:pt idx="1">
                  <c:v>2006.0</c:v>
                </c:pt>
                <c:pt idx="2">
                  <c:v>2008.0</c:v>
                </c:pt>
                <c:pt idx="3">
                  <c:v>2010.0</c:v>
                </c:pt>
                <c:pt idx="4">
                  <c:v>2012.0</c:v>
                </c:pt>
                <c:pt idx="5">
                  <c:v>2014.0</c:v>
                </c:pt>
              </c:numCache>
            </c:num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120.0</c:v>
                </c:pt>
                <c:pt idx="1">
                  <c:v>161.0</c:v>
                </c:pt>
                <c:pt idx="2">
                  <c:v>200.0</c:v>
                </c:pt>
                <c:pt idx="3">
                  <c:v>280.0</c:v>
                </c:pt>
                <c:pt idx="4">
                  <c:v>320.0</c:v>
                </c:pt>
                <c:pt idx="5">
                  <c:v>360.0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6203768"/>
        <c:axId val="2076206744"/>
        <c:axId val="0"/>
      </c:bar3DChart>
      <c:catAx>
        <c:axId val="2076203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76206744"/>
        <c:crosses val="autoZero"/>
        <c:auto val="1"/>
        <c:lblAlgn val="ctr"/>
        <c:lblOffset val="100"/>
        <c:noMultiLvlLbl val="0"/>
      </c:catAx>
      <c:valAx>
        <c:axId val="2076206744"/>
        <c:scaling>
          <c:orientation val="minMax"/>
          <c:min val="80.0"/>
        </c:scaling>
        <c:delete val="1"/>
        <c:axPos val="l"/>
        <c:numFmt formatCode="General" sourceLinked="1"/>
        <c:majorTickMark val="out"/>
        <c:minorTickMark val="none"/>
        <c:tickLblPos val="nextTo"/>
        <c:crossAx val="2076203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E549A3-9945-493F-8ED8-523DEF7BBAB9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127A944-C0D9-4BF9-87E8-90A283351FC3}">
      <dgm:prSet phldrT="[文本]"/>
      <dgm:spPr/>
      <dgm:t>
        <a:bodyPr/>
        <a:lstStyle/>
        <a:p>
          <a:r>
            <a:rPr lang="en-US" altLang="zh-CN" dirty="0" smtClean="0">
              <a:solidFill>
                <a:srgbClr val="000000"/>
              </a:solidFill>
            </a:rPr>
            <a:t>Dark Matters</a:t>
          </a:r>
          <a:endParaRPr lang="zh-CN" altLang="en-US" dirty="0">
            <a:solidFill>
              <a:srgbClr val="000000"/>
            </a:solidFill>
          </a:endParaRPr>
        </a:p>
      </dgm:t>
    </dgm:pt>
    <dgm:pt modelId="{33FD6559-7B7D-4112-A219-EB1C3CBF1715}" type="parTrans" cxnId="{13E6A49B-F531-455A-B09D-CC5AA61B5A43}">
      <dgm:prSet/>
      <dgm:spPr/>
      <dgm:t>
        <a:bodyPr/>
        <a:lstStyle/>
        <a:p>
          <a:endParaRPr lang="zh-CN" altLang="en-US"/>
        </a:p>
      </dgm:t>
    </dgm:pt>
    <dgm:pt modelId="{F853C978-4CB0-4389-8854-EA1825D61C6E}" type="sibTrans" cxnId="{13E6A49B-F531-455A-B09D-CC5AA61B5A43}">
      <dgm:prSet/>
      <dgm:spPr/>
      <dgm:t>
        <a:bodyPr/>
        <a:lstStyle/>
        <a:p>
          <a:endParaRPr lang="zh-CN" altLang="en-US"/>
        </a:p>
      </dgm:t>
    </dgm:pt>
    <dgm:pt modelId="{79E46C53-2B6E-4EF1-A039-1AD040945468}">
      <dgm:prSet phldrT="[文本]"/>
      <dgm:spPr/>
      <dgm:t>
        <a:bodyPr/>
        <a:lstStyle/>
        <a:p>
          <a:r>
            <a:rPr lang="en-US" altLang="zh-CN" dirty="0" err="1" smtClean="0">
              <a:solidFill>
                <a:srgbClr val="000000"/>
              </a:solidFill>
            </a:rPr>
            <a:t>Shijian</a:t>
          </a:r>
          <a:r>
            <a:rPr lang="en-US" altLang="zh-CN" dirty="0" smtClean="0">
              <a:solidFill>
                <a:srgbClr val="000000"/>
              </a:solidFill>
            </a:rPr>
            <a:t> Ten</a:t>
          </a:r>
          <a:endParaRPr lang="zh-CN" altLang="en-US" dirty="0">
            <a:solidFill>
              <a:srgbClr val="000000"/>
            </a:solidFill>
          </a:endParaRPr>
        </a:p>
      </dgm:t>
    </dgm:pt>
    <dgm:pt modelId="{0830D0FE-B00D-450B-876E-39C35E487A3A}" type="parTrans" cxnId="{0578C32E-DCAA-4A5B-8DD6-2447838F6B07}">
      <dgm:prSet/>
      <dgm:spPr/>
      <dgm:t>
        <a:bodyPr/>
        <a:lstStyle/>
        <a:p>
          <a:endParaRPr lang="zh-CN" altLang="en-US"/>
        </a:p>
      </dgm:t>
    </dgm:pt>
    <dgm:pt modelId="{C6323126-6D03-4734-8C23-2C1569D1942F}" type="sibTrans" cxnId="{0578C32E-DCAA-4A5B-8DD6-2447838F6B07}">
      <dgm:prSet/>
      <dgm:spPr/>
      <dgm:t>
        <a:bodyPr/>
        <a:lstStyle/>
        <a:p>
          <a:endParaRPr lang="zh-CN" altLang="en-US"/>
        </a:p>
      </dgm:t>
    </dgm:pt>
    <dgm:pt modelId="{03D4E0F8-288D-4491-84B9-A6206A4C169D}">
      <dgm:prSet phldrT="[文本]"/>
      <dgm:spPr/>
      <dgm:t>
        <a:bodyPr/>
        <a:lstStyle/>
        <a:p>
          <a:r>
            <a:rPr lang="en-US" altLang="zh-CN" dirty="0" smtClean="0">
              <a:solidFill>
                <a:srgbClr val="000000"/>
              </a:solidFill>
            </a:rPr>
            <a:t>Quantum Communication</a:t>
          </a:r>
          <a:endParaRPr lang="zh-CN" altLang="en-US" dirty="0">
            <a:solidFill>
              <a:srgbClr val="000000"/>
            </a:solidFill>
          </a:endParaRPr>
        </a:p>
      </dgm:t>
    </dgm:pt>
    <dgm:pt modelId="{EC767E93-D539-412E-961C-3F4A66B619A9}" type="parTrans" cxnId="{7BB2F241-3A10-4FED-A8FD-FBF2D4999F03}">
      <dgm:prSet/>
      <dgm:spPr/>
      <dgm:t>
        <a:bodyPr/>
        <a:lstStyle/>
        <a:p>
          <a:endParaRPr lang="zh-CN" altLang="en-US"/>
        </a:p>
      </dgm:t>
    </dgm:pt>
    <dgm:pt modelId="{48FF42E8-F87C-4DD8-99DD-0BB50A96F33D}" type="sibTrans" cxnId="{7BB2F241-3A10-4FED-A8FD-FBF2D4999F03}">
      <dgm:prSet/>
      <dgm:spPr/>
      <dgm:t>
        <a:bodyPr/>
        <a:lstStyle/>
        <a:p>
          <a:endParaRPr lang="zh-CN" altLang="en-US"/>
        </a:p>
      </dgm:t>
    </dgm:pt>
    <dgm:pt modelId="{F58F56DF-ECDA-422E-B3FD-333E0EBDEEDE}">
      <dgm:prSet phldrT="[文本]"/>
      <dgm:spPr/>
      <dgm:t>
        <a:bodyPr/>
        <a:lstStyle/>
        <a:p>
          <a:r>
            <a:rPr lang="en-US" altLang="zh-CN" dirty="0" smtClean="0">
              <a:solidFill>
                <a:srgbClr val="000000"/>
              </a:solidFill>
            </a:rPr>
            <a:t>Hard X Ray</a:t>
          </a:r>
          <a:endParaRPr lang="zh-CN" altLang="en-US" dirty="0">
            <a:solidFill>
              <a:srgbClr val="000000"/>
            </a:solidFill>
          </a:endParaRPr>
        </a:p>
      </dgm:t>
    </dgm:pt>
    <dgm:pt modelId="{42C766B3-CFBB-419F-A7AF-152CBDF592BE}" type="parTrans" cxnId="{39E5D309-0BD1-497F-98CB-6E43317B40DA}">
      <dgm:prSet/>
      <dgm:spPr/>
      <dgm:t>
        <a:bodyPr/>
        <a:lstStyle/>
        <a:p>
          <a:endParaRPr lang="zh-CN" altLang="en-US"/>
        </a:p>
      </dgm:t>
    </dgm:pt>
    <dgm:pt modelId="{2DF8FF39-5458-4A79-AC36-C8257754DF42}" type="sibTrans" cxnId="{39E5D309-0BD1-497F-98CB-6E43317B40DA}">
      <dgm:prSet/>
      <dgm:spPr/>
      <dgm:t>
        <a:bodyPr/>
        <a:lstStyle/>
        <a:p>
          <a:endParaRPr lang="zh-CN" altLang="en-US"/>
        </a:p>
      </dgm:t>
    </dgm:pt>
    <dgm:pt modelId="{DC577777-5886-4C67-B9CA-81CCB1B34320}" type="pres">
      <dgm:prSet presAssocID="{77E549A3-9945-493F-8ED8-523DEF7BBA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11ED8D3-4D67-4B38-BBBB-AA29B048133D}" type="pres">
      <dgm:prSet presAssocID="{C127A944-C0D9-4BF9-87E8-90A283351FC3}" presName="compNode" presStyleCnt="0"/>
      <dgm:spPr/>
    </dgm:pt>
    <dgm:pt modelId="{5C14656B-02B1-428C-9E91-4C0261D4A36A}" type="pres">
      <dgm:prSet presAssocID="{C127A944-C0D9-4BF9-87E8-90A283351FC3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B5E4A5B-F76E-4C27-ACEF-BAB97A8B55F3}" type="pres">
      <dgm:prSet presAssocID="{C127A944-C0D9-4BF9-87E8-90A283351FC3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4CB5A2-3938-456F-B29B-9A883B1680EB}" type="pres">
      <dgm:prSet presAssocID="{F853C978-4CB0-4389-8854-EA1825D61C6E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32144A70-98F7-426D-B8B8-FD2CFB782BD6}" type="pres">
      <dgm:prSet presAssocID="{79E46C53-2B6E-4EF1-A039-1AD040945468}" presName="compNode" presStyleCnt="0"/>
      <dgm:spPr/>
    </dgm:pt>
    <dgm:pt modelId="{619534A6-E9F0-423E-9A06-5ACC8F847E87}" type="pres">
      <dgm:prSet presAssocID="{79E46C53-2B6E-4EF1-A039-1AD040945468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DE0C01F-DFD4-45AA-B5B7-D0484E45DD1A}" type="pres">
      <dgm:prSet presAssocID="{79E46C53-2B6E-4EF1-A039-1AD04094546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E0B762-140A-40C7-A675-17D7B8101C2B}" type="pres">
      <dgm:prSet presAssocID="{C6323126-6D03-4734-8C23-2C1569D1942F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1C1B3348-BEC7-47B2-88AC-3E1ECB16DB6A}" type="pres">
      <dgm:prSet presAssocID="{03D4E0F8-288D-4491-84B9-A6206A4C169D}" presName="compNode" presStyleCnt="0"/>
      <dgm:spPr/>
    </dgm:pt>
    <dgm:pt modelId="{56DAA57F-BF2C-4279-BB59-32AE0A390303}" type="pres">
      <dgm:prSet presAssocID="{03D4E0F8-288D-4491-84B9-A6206A4C169D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C2B6CB9-4AF0-46D6-8227-2EE9710AEC21}" type="pres">
      <dgm:prSet presAssocID="{03D4E0F8-288D-4491-84B9-A6206A4C169D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E64D6C-A8E4-456B-B3EE-BCFA3D4A00EC}" type="pres">
      <dgm:prSet presAssocID="{48FF42E8-F87C-4DD8-99DD-0BB50A96F33D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02B11EE2-5669-4C69-ABED-1A34D5585145}" type="pres">
      <dgm:prSet presAssocID="{F58F56DF-ECDA-422E-B3FD-333E0EBDEEDE}" presName="compNode" presStyleCnt="0"/>
      <dgm:spPr/>
    </dgm:pt>
    <dgm:pt modelId="{A6F31C1E-BDB5-4A88-B0DC-A3BC7D2DAB3C}" type="pres">
      <dgm:prSet presAssocID="{F58F56DF-ECDA-422E-B3FD-333E0EBDEEDE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A152759-B420-4E31-942F-AA83111C988E}" type="pres">
      <dgm:prSet presAssocID="{F58F56DF-ECDA-422E-B3FD-333E0EBDEEDE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B30FBD5-C230-934E-B907-EBDAB68425A7}" type="presOf" srcId="{79E46C53-2B6E-4EF1-A039-1AD040945468}" destId="{CDE0C01F-DFD4-45AA-B5B7-D0484E45DD1A}" srcOrd="0" destOrd="0" presId="urn:microsoft.com/office/officeart/2005/8/layout/pList1"/>
    <dgm:cxn modelId="{39E5D309-0BD1-497F-98CB-6E43317B40DA}" srcId="{77E549A3-9945-493F-8ED8-523DEF7BBAB9}" destId="{F58F56DF-ECDA-422E-B3FD-333E0EBDEEDE}" srcOrd="3" destOrd="0" parTransId="{42C766B3-CFBB-419F-A7AF-152CBDF592BE}" sibTransId="{2DF8FF39-5458-4A79-AC36-C8257754DF42}"/>
    <dgm:cxn modelId="{603C191A-6C51-6B47-95FE-0E0B1E9DC31C}" type="presOf" srcId="{C127A944-C0D9-4BF9-87E8-90A283351FC3}" destId="{9B5E4A5B-F76E-4C27-ACEF-BAB97A8B55F3}" srcOrd="0" destOrd="0" presId="urn:microsoft.com/office/officeart/2005/8/layout/pList1"/>
    <dgm:cxn modelId="{0578C32E-DCAA-4A5B-8DD6-2447838F6B07}" srcId="{77E549A3-9945-493F-8ED8-523DEF7BBAB9}" destId="{79E46C53-2B6E-4EF1-A039-1AD040945468}" srcOrd="1" destOrd="0" parTransId="{0830D0FE-B00D-450B-876E-39C35E487A3A}" sibTransId="{C6323126-6D03-4734-8C23-2C1569D1942F}"/>
    <dgm:cxn modelId="{A0E811B6-E5BA-F549-A346-8C8A0900C88C}" type="presOf" srcId="{77E549A3-9945-493F-8ED8-523DEF7BBAB9}" destId="{DC577777-5886-4C67-B9CA-81CCB1B34320}" srcOrd="0" destOrd="0" presId="urn:microsoft.com/office/officeart/2005/8/layout/pList1"/>
    <dgm:cxn modelId="{629A6FEB-435A-3C4D-9DA6-C5EA4EFCEB4C}" type="presOf" srcId="{F853C978-4CB0-4389-8854-EA1825D61C6E}" destId="{584CB5A2-3938-456F-B29B-9A883B1680EB}" srcOrd="0" destOrd="0" presId="urn:microsoft.com/office/officeart/2005/8/layout/pList1"/>
    <dgm:cxn modelId="{C5BEC97C-D6D3-5342-B8E7-E63E4765FB37}" type="presOf" srcId="{C6323126-6D03-4734-8C23-2C1569D1942F}" destId="{F4E0B762-140A-40C7-A675-17D7B8101C2B}" srcOrd="0" destOrd="0" presId="urn:microsoft.com/office/officeart/2005/8/layout/pList1"/>
    <dgm:cxn modelId="{264B61DE-844C-294B-A3A2-9AC0EC1E0D00}" type="presOf" srcId="{03D4E0F8-288D-4491-84B9-A6206A4C169D}" destId="{2C2B6CB9-4AF0-46D6-8227-2EE9710AEC21}" srcOrd="0" destOrd="0" presId="urn:microsoft.com/office/officeart/2005/8/layout/pList1"/>
    <dgm:cxn modelId="{D3B634E5-48B9-1A43-810E-82169BEDA40B}" type="presOf" srcId="{F58F56DF-ECDA-422E-B3FD-333E0EBDEEDE}" destId="{EA152759-B420-4E31-942F-AA83111C988E}" srcOrd="0" destOrd="0" presId="urn:microsoft.com/office/officeart/2005/8/layout/pList1"/>
    <dgm:cxn modelId="{13E6A49B-F531-455A-B09D-CC5AA61B5A43}" srcId="{77E549A3-9945-493F-8ED8-523DEF7BBAB9}" destId="{C127A944-C0D9-4BF9-87E8-90A283351FC3}" srcOrd="0" destOrd="0" parTransId="{33FD6559-7B7D-4112-A219-EB1C3CBF1715}" sibTransId="{F853C978-4CB0-4389-8854-EA1825D61C6E}"/>
    <dgm:cxn modelId="{7BB2F241-3A10-4FED-A8FD-FBF2D4999F03}" srcId="{77E549A3-9945-493F-8ED8-523DEF7BBAB9}" destId="{03D4E0F8-288D-4491-84B9-A6206A4C169D}" srcOrd="2" destOrd="0" parTransId="{EC767E93-D539-412E-961C-3F4A66B619A9}" sibTransId="{48FF42E8-F87C-4DD8-99DD-0BB50A96F33D}"/>
    <dgm:cxn modelId="{9DE1A175-69C2-E447-937D-AFF7514AE0A0}" type="presOf" srcId="{48FF42E8-F87C-4DD8-99DD-0BB50A96F33D}" destId="{A7E64D6C-A8E4-456B-B3EE-BCFA3D4A00EC}" srcOrd="0" destOrd="0" presId="urn:microsoft.com/office/officeart/2005/8/layout/pList1"/>
    <dgm:cxn modelId="{DF7E0057-44B9-B540-9B2A-BCE42E8B1606}" type="presParOf" srcId="{DC577777-5886-4C67-B9CA-81CCB1B34320}" destId="{711ED8D3-4D67-4B38-BBBB-AA29B048133D}" srcOrd="0" destOrd="0" presId="urn:microsoft.com/office/officeart/2005/8/layout/pList1"/>
    <dgm:cxn modelId="{6DC22D59-D146-3741-B921-C0F84F321BCD}" type="presParOf" srcId="{711ED8D3-4D67-4B38-BBBB-AA29B048133D}" destId="{5C14656B-02B1-428C-9E91-4C0261D4A36A}" srcOrd="0" destOrd="0" presId="urn:microsoft.com/office/officeart/2005/8/layout/pList1"/>
    <dgm:cxn modelId="{74B6EAB4-0301-034E-81A9-A493688290DE}" type="presParOf" srcId="{711ED8D3-4D67-4B38-BBBB-AA29B048133D}" destId="{9B5E4A5B-F76E-4C27-ACEF-BAB97A8B55F3}" srcOrd="1" destOrd="0" presId="urn:microsoft.com/office/officeart/2005/8/layout/pList1"/>
    <dgm:cxn modelId="{6B4E8599-2006-AB4C-B7EF-C916D4D0BC04}" type="presParOf" srcId="{DC577777-5886-4C67-B9CA-81CCB1B34320}" destId="{584CB5A2-3938-456F-B29B-9A883B1680EB}" srcOrd="1" destOrd="0" presId="urn:microsoft.com/office/officeart/2005/8/layout/pList1"/>
    <dgm:cxn modelId="{756158F9-4BC1-9B4B-8CFD-7D1028E7ED49}" type="presParOf" srcId="{DC577777-5886-4C67-B9CA-81CCB1B34320}" destId="{32144A70-98F7-426D-B8B8-FD2CFB782BD6}" srcOrd="2" destOrd="0" presId="urn:microsoft.com/office/officeart/2005/8/layout/pList1"/>
    <dgm:cxn modelId="{FF36EF6B-BA5E-0F40-B01B-9E12BED8EC07}" type="presParOf" srcId="{32144A70-98F7-426D-B8B8-FD2CFB782BD6}" destId="{619534A6-E9F0-423E-9A06-5ACC8F847E87}" srcOrd="0" destOrd="0" presId="urn:microsoft.com/office/officeart/2005/8/layout/pList1"/>
    <dgm:cxn modelId="{72C33E53-9562-8F43-8986-F285826C108E}" type="presParOf" srcId="{32144A70-98F7-426D-B8B8-FD2CFB782BD6}" destId="{CDE0C01F-DFD4-45AA-B5B7-D0484E45DD1A}" srcOrd="1" destOrd="0" presId="urn:microsoft.com/office/officeart/2005/8/layout/pList1"/>
    <dgm:cxn modelId="{4358AEE6-96F8-2349-810D-42B9DD39E1FA}" type="presParOf" srcId="{DC577777-5886-4C67-B9CA-81CCB1B34320}" destId="{F4E0B762-140A-40C7-A675-17D7B8101C2B}" srcOrd="3" destOrd="0" presId="urn:microsoft.com/office/officeart/2005/8/layout/pList1"/>
    <dgm:cxn modelId="{100E7E28-5289-444B-808E-7832F298890D}" type="presParOf" srcId="{DC577777-5886-4C67-B9CA-81CCB1B34320}" destId="{1C1B3348-BEC7-47B2-88AC-3E1ECB16DB6A}" srcOrd="4" destOrd="0" presId="urn:microsoft.com/office/officeart/2005/8/layout/pList1"/>
    <dgm:cxn modelId="{47EEF981-D06F-CA4B-8383-552827713F89}" type="presParOf" srcId="{1C1B3348-BEC7-47B2-88AC-3E1ECB16DB6A}" destId="{56DAA57F-BF2C-4279-BB59-32AE0A390303}" srcOrd="0" destOrd="0" presId="urn:microsoft.com/office/officeart/2005/8/layout/pList1"/>
    <dgm:cxn modelId="{375E71E5-CD79-064D-9986-66CF9C42FA8F}" type="presParOf" srcId="{1C1B3348-BEC7-47B2-88AC-3E1ECB16DB6A}" destId="{2C2B6CB9-4AF0-46D6-8227-2EE9710AEC21}" srcOrd="1" destOrd="0" presId="urn:microsoft.com/office/officeart/2005/8/layout/pList1"/>
    <dgm:cxn modelId="{4F8883DC-1AEE-C243-A157-DD03D28187F9}" type="presParOf" srcId="{DC577777-5886-4C67-B9CA-81CCB1B34320}" destId="{A7E64D6C-A8E4-456B-B3EE-BCFA3D4A00EC}" srcOrd="5" destOrd="0" presId="urn:microsoft.com/office/officeart/2005/8/layout/pList1"/>
    <dgm:cxn modelId="{3B45036F-5A15-2246-94FB-413E238F66BD}" type="presParOf" srcId="{DC577777-5886-4C67-B9CA-81CCB1B34320}" destId="{02B11EE2-5669-4C69-ABED-1A34D5585145}" srcOrd="6" destOrd="0" presId="urn:microsoft.com/office/officeart/2005/8/layout/pList1"/>
    <dgm:cxn modelId="{B01EF042-8C92-1F45-8134-0BEFCB393FB5}" type="presParOf" srcId="{02B11EE2-5669-4C69-ABED-1A34D5585145}" destId="{A6F31C1E-BDB5-4A88-B0DC-A3BC7D2DAB3C}" srcOrd="0" destOrd="0" presId="urn:microsoft.com/office/officeart/2005/8/layout/pList1"/>
    <dgm:cxn modelId="{C8BF4850-10E6-534F-8E12-E494E182B184}" type="presParOf" srcId="{02B11EE2-5669-4C69-ABED-1A34D5585145}" destId="{EA152759-B420-4E31-942F-AA83111C988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8E1552-389D-E042-B806-ECE130D56043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D9DBCEA0-E1E0-6544-85CC-6F8C1BDAAF50}">
      <dgm:prSet phldrT="[文本]"/>
      <dgm:spPr/>
      <dgm:t>
        <a:bodyPr/>
        <a:lstStyle/>
        <a:p>
          <a:r>
            <a:rPr lang="en-US" altLang="zh-CN" dirty="0" smtClean="0"/>
            <a:t>Circle</a:t>
          </a:r>
          <a:endParaRPr lang="zh-CN" altLang="en-US" dirty="0"/>
        </a:p>
      </dgm:t>
    </dgm:pt>
    <dgm:pt modelId="{7B804D06-6BFA-4B4B-B3AB-F4645962C616}" type="parTrans" cxnId="{26421164-2D48-244D-A0D5-58ACD97799BE}">
      <dgm:prSet/>
      <dgm:spPr/>
      <dgm:t>
        <a:bodyPr/>
        <a:lstStyle/>
        <a:p>
          <a:endParaRPr lang="zh-CN" altLang="en-US"/>
        </a:p>
      </dgm:t>
    </dgm:pt>
    <dgm:pt modelId="{E2EFB809-6D19-324B-8199-FC4E7E54F181}" type="sibTrans" cxnId="{26421164-2D48-244D-A0D5-58ACD97799BE}">
      <dgm:prSet/>
      <dgm:spPr/>
      <dgm:t>
        <a:bodyPr/>
        <a:lstStyle/>
        <a:p>
          <a:endParaRPr lang="zh-CN" altLang="en-US"/>
        </a:p>
      </dgm:t>
    </dgm:pt>
    <dgm:pt modelId="{5280BA30-98CA-1249-B5AB-FEA3EC32A2AD}">
      <dgm:prSet phldrT="[文本]"/>
      <dgm:spPr/>
      <dgm:t>
        <a:bodyPr/>
        <a:lstStyle/>
        <a:p>
          <a:r>
            <a:rPr lang="en-US" altLang="zh-CN" dirty="0" smtClean="0"/>
            <a:t>Land</a:t>
          </a:r>
          <a:endParaRPr lang="zh-CN" altLang="en-US" dirty="0"/>
        </a:p>
      </dgm:t>
    </dgm:pt>
    <dgm:pt modelId="{2DF47800-7C58-4840-AA24-C5B2E4C77566}" type="parTrans" cxnId="{B253846F-A0B9-1647-88B3-8CECFF79B23B}">
      <dgm:prSet/>
      <dgm:spPr/>
      <dgm:t>
        <a:bodyPr/>
        <a:lstStyle/>
        <a:p>
          <a:endParaRPr lang="zh-CN" altLang="en-US"/>
        </a:p>
      </dgm:t>
    </dgm:pt>
    <dgm:pt modelId="{0F649F69-5557-4449-B34D-565C8EBB20BB}" type="sibTrans" cxnId="{B253846F-A0B9-1647-88B3-8CECFF79B23B}">
      <dgm:prSet/>
      <dgm:spPr/>
      <dgm:t>
        <a:bodyPr/>
        <a:lstStyle/>
        <a:p>
          <a:endParaRPr lang="zh-CN" altLang="en-US"/>
        </a:p>
      </dgm:t>
    </dgm:pt>
    <dgm:pt modelId="{C11D47C2-1747-DA45-9FA1-CA28BF3BEE80}">
      <dgm:prSet phldrT="[文本]"/>
      <dgm:spPr/>
      <dgm:t>
        <a:bodyPr/>
        <a:lstStyle/>
        <a:p>
          <a:r>
            <a:rPr lang="en-US" altLang="zh-CN" dirty="0" smtClean="0"/>
            <a:t>Return</a:t>
          </a:r>
          <a:endParaRPr lang="zh-CN" altLang="en-US" dirty="0"/>
        </a:p>
      </dgm:t>
    </dgm:pt>
    <dgm:pt modelId="{B888B0FF-AF1E-8342-9679-67610918836F}" type="parTrans" cxnId="{239B6285-44C5-0347-AAF3-9B1EA5ADF688}">
      <dgm:prSet/>
      <dgm:spPr/>
      <dgm:t>
        <a:bodyPr/>
        <a:lstStyle/>
        <a:p>
          <a:endParaRPr lang="zh-CN" altLang="en-US"/>
        </a:p>
      </dgm:t>
    </dgm:pt>
    <dgm:pt modelId="{3C4283D3-5CEB-5642-A3F2-4A37D76A2890}" type="sibTrans" cxnId="{239B6285-44C5-0347-AAF3-9B1EA5ADF688}">
      <dgm:prSet/>
      <dgm:spPr/>
      <dgm:t>
        <a:bodyPr/>
        <a:lstStyle/>
        <a:p>
          <a:endParaRPr lang="zh-CN" altLang="en-US"/>
        </a:p>
      </dgm:t>
    </dgm:pt>
    <dgm:pt modelId="{ACC07D32-8938-2340-A8C0-12EAF995590D}" type="pres">
      <dgm:prSet presAssocID="{A38E1552-389D-E042-B806-ECE130D56043}" presName="Name0" presStyleCnt="0">
        <dgm:presLayoutVars>
          <dgm:dir/>
          <dgm:resizeHandles val="exact"/>
        </dgm:presLayoutVars>
      </dgm:prSet>
      <dgm:spPr/>
    </dgm:pt>
    <dgm:pt modelId="{7DF40DE2-24E4-2142-A9C9-844E63ED2D92}" type="pres">
      <dgm:prSet presAssocID="{D9DBCEA0-E1E0-6544-85CC-6F8C1BDAAF5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348F26-AD0C-B04E-A221-0E2789B9D3D8}" type="pres">
      <dgm:prSet presAssocID="{E2EFB809-6D19-324B-8199-FC4E7E54F181}" presName="sibTrans" presStyleLbl="sibTrans2D1" presStyleIdx="0" presStyleCnt="2"/>
      <dgm:spPr/>
    </dgm:pt>
    <dgm:pt modelId="{51B3E195-AA7E-D544-A9B4-3D7D8C303545}" type="pres">
      <dgm:prSet presAssocID="{E2EFB809-6D19-324B-8199-FC4E7E54F181}" presName="connectorText" presStyleLbl="sibTrans2D1" presStyleIdx="0" presStyleCnt="2"/>
      <dgm:spPr/>
    </dgm:pt>
    <dgm:pt modelId="{14362FFD-275F-0F48-9DDB-E21699785222}" type="pres">
      <dgm:prSet presAssocID="{5280BA30-98CA-1249-B5AB-FEA3EC32A2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1B9B061-4FFC-0540-B4C2-61D526662519}" type="pres">
      <dgm:prSet presAssocID="{0F649F69-5557-4449-B34D-565C8EBB20BB}" presName="sibTrans" presStyleLbl="sibTrans2D1" presStyleIdx="1" presStyleCnt="2"/>
      <dgm:spPr/>
    </dgm:pt>
    <dgm:pt modelId="{9D1030F8-578E-0045-9A86-E67DE5C339E7}" type="pres">
      <dgm:prSet presAssocID="{0F649F69-5557-4449-B34D-565C8EBB20BB}" presName="connectorText" presStyleLbl="sibTrans2D1" presStyleIdx="1" presStyleCnt="2"/>
      <dgm:spPr/>
    </dgm:pt>
    <dgm:pt modelId="{A86661ED-FA02-6448-AA50-F95F7E1037FC}" type="pres">
      <dgm:prSet presAssocID="{C11D47C2-1747-DA45-9FA1-CA28BF3BEE8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E510E75-2C72-8140-A4A7-A6BD3000BCE0}" type="presOf" srcId="{E2EFB809-6D19-324B-8199-FC4E7E54F181}" destId="{B3348F26-AD0C-B04E-A221-0E2789B9D3D8}" srcOrd="0" destOrd="0" presId="urn:microsoft.com/office/officeart/2005/8/layout/process1"/>
    <dgm:cxn modelId="{B253846F-A0B9-1647-88B3-8CECFF79B23B}" srcId="{A38E1552-389D-E042-B806-ECE130D56043}" destId="{5280BA30-98CA-1249-B5AB-FEA3EC32A2AD}" srcOrd="1" destOrd="0" parTransId="{2DF47800-7C58-4840-AA24-C5B2E4C77566}" sibTransId="{0F649F69-5557-4449-B34D-565C8EBB20BB}"/>
    <dgm:cxn modelId="{163DBA31-E692-504A-91B2-71EF4F418309}" type="presOf" srcId="{E2EFB809-6D19-324B-8199-FC4E7E54F181}" destId="{51B3E195-AA7E-D544-A9B4-3D7D8C303545}" srcOrd="1" destOrd="0" presId="urn:microsoft.com/office/officeart/2005/8/layout/process1"/>
    <dgm:cxn modelId="{51E1A4D4-6F97-4549-9DA1-FAC4FBDFF32B}" type="presOf" srcId="{0F649F69-5557-4449-B34D-565C8EBB20BB}" destId="{51B9B061-4FFC-0540-B4C2-61D526662519}" srcOrd="0" destOrd="0" presId="urn:microsoft.com/office/officeart/2005/8/layout/process1"/>
    <dgm:cxn modelId="{DC39B232-C208-7B4E-9392-CE4D4F2E4986}" type="presOf" srcId="{A38E1552-389D-E042-B806-ECE130D56043}" destId="{ACC07D32-8938-2340-A8C0-12EAF995590D}" srcOrd="0" destOrd="0" presId="urn:microsoft.com/office/officeart/2005/8/layout/process1"/>
    <dgm:cxn modelId="{0BE5D252-EA83-0D41-A3CD-345FB46DA97E}" type="presOf" srcId="{0F649F69-5557-4449-B34D-565C8EBB20BB}" destId="{9D1030F8-578E-0045-9A86-E67DE5C339E7}" srcOrd="1" destOrd="0" presId="urn:microsoft.com/office/officeart/2005/8/layout/process1"/>
    <dgm:cxn modelId="{239B6285-44C5-0347-AAF3-9B1EA5ADF688}" srcId="{A38E1552-389D-E042-B806-ECE130D56043}" destId="{C11D47C2-1747-DA45-9FA1-CA28BF3BEE80}" srcOrd="2" destOrd="0" parTransId="{B888B0FF-AF1E-8342-9679-67610918836F}" sibTransId="{3C4283D3-5CEB-5642-A3F2-4A37D76A2890}"/>
    <dgm:cxn modelId="{26421164-2D48-244D-A0D5-58ACD97799BE}" srcId="{A38E1552-389D-E042-B806-ECE130D56043}" destId="{D9DBCEA0-E1E0-6544-85CC-6F8C1BDAAF50}" srcOrd="0" destOrd="0" parTransId="{7B804D06-6BFA-4B4B-B3AB-F4645962C616}" sibTransId="{E2EFB809-6D19-324B-8199-FC4E7E54F181}"/>
    <dgm:cxn modelId="{4F60A734-D8CF-C740-940B-BBEB33D792E5}" type="presOf" srcId="{C11D47C2-1747-DA45-9FA1-CA28BF3BEE80}" destId="{A86661ED-FA02-6448-AA50-F95F7E1037FC}" srcOrd="0" destOrd="0" presId="urn:microsoft.com/office/officeart/2005/8/layout/process1"/>
    <dgm:cxn modelId="{3E40E4AC-F75F-2242-9AB1-90CF0F483D2A}" type="presOf" srcId="{5280BA30-98CA-1249-B5AB-FEA3EC32A2AD}" destId="{14362FFD-275F-0F48-9DDB-E21699785222}" srcOrd="0" destOrd="0" presId="urn:microsoft.com/office/officeart/2005/8/layout/process1"/>
    <dgm:cxn modelId="{5242FB9D-55C6-4443-BE8E-B1221BA71F7E}" type="presOf" srcId="{D9DBCEA0-E1E0-6544-85CC-6F8C1BDAAF50}" destId="{7DF40DE2-24E4-2142-A9C9-844E63ED2D92}" srcOrd="0" destOrd="0" presId="urn:microsoft.com/office/officeart/2005/8/layout/process1"/>
    <dgm:cxn modelId="{9879AAFE-4D73-A64B-9682-E43C11DF33E9}" type="presParOf" srcId="{ACC07D32-8938-2340-A8C0-12EAF995590D}" destId="{7DF40DE2-24E4-2142-A9C9-844E63ED2D92}" srcOrd="0" destOrd="0" presId="urn:microsoft.com/office/officeart/2005/8/layout/process1"/>
    <dgm:cxn modelId="{C77A8AE0-766B-B445-9E08-44F992D0470F}" type="presParOf" srcId="{ACC07D32-8938-2340-A8C0-12EAF995590D}" destId="{B3348F26-AD0C-B04E-A221-0E2789B9D3D8}" srcOrd="1" destOrd="0" presId="urn:microsoft.com/office/officeart/2005/8/layout/process1"/>
    <dgm:cxn modelId="{8D91DBD0-9389-4746-A8FA-C8AF7674C0D6}" type="presParOf" srcId="{B3348F26-AD0C-B04E-A221-0E2789B9D3D8}" destId="{51B3E195-AA7E-D544-A9B4-3D7D8C303545}" srcOrd="0" destOrd="0" presId="urn:microsoft.com/office/officeart/2005/8/layout/process1"/>
    <dgm:cxn modelId="{EC68AB79-C3D4-844B-8646-1BDA0121D001}" type="presParOf" srcId="{ACC07D32-8938-2340-A8C0-12EAF995590D}" destId="{14362FFD-275F-0F48-9DDB-E21699785222}" srcOrd="2" destOrd="0" presId="urn:microsoft.com/office/officeart/2005/8/layout/process1"/>
    <dgm:cxn modelId="{71DB8E06-6353-1B47-A9A3-9A223A54E1B7}" type="presParOf" srcId="{ACC07D32-8938-2340-A8C0-12EAF995590D}" destId="{51B9B061-4FFC-0540-B4C2-61D526662519}" srcOrd="3" destOrd="0" presId="urn:microsoft.com/office/officeart/2005/8/layout/process1"/>
    <dgm:cxn modelId="{67028081-7A76-BF46-BAB5-8E49C20E9A51}" type="presParOf" srcId="{51B9B061-4FFC-0540-B4C2-61D526662519}" destId="{9D1030F8-578E-0045-9A86-E67DE5C339E7}" srcOrd="0" destOrd="0" presId="urn:microsoft.com/office/officeart/2005/8/layout/process1"/>
    <dgm:cxn modelId="{E26083FF-5027-E84A-8C51-AA984AFA3ECE}" type="presParOf" srcId="{ACC07D32-8938-2340-A8C0-12EAF995590D}" destId="{A86661ED-FA02-6448-AA50-F95F7E1037F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4656B-02B1-428C-9E91-4C0261D4A36A}">
      <dsp:nvSpPr>
        <dsp:cNvPr id="0" name=""/>
        <dsp:cNvSpPr/>
      </dsp:nvSpPr>
      <dsp:spPr>
        <a:xfrm>
          <a:off x="947494" y="3432"/>
          <a:ext cx="2085696" cy="143704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5E4A5B-F76E-4C27-ACEF-BAB97A8B55F3}">
      <dsp:nvSpPr>
        <dsp:cNvPr id="0" name=""/>
        <dsp:cNvSpPr/>
      </dsp:nvSpPr>
      <dsp:spPr>
        <a:xfrm>
          <a:off x="947494" y="1440477"/>
          <a:ext cx="2085696" cy="773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>
              <a:solidFill>
                <a:srgbClr val="000000"/>
              </a:solidFill>
            </a:rPr>
            <a:t>Dark Matters</a:t>
          </a:r>
          <a:endParaRPr lang="zh-CN" altLang="en-US" sz="2100" kern="1200" dirty="0">
            <a:solidFill>
              <a:srgbClr val="000000"/>
            </a:solidFill>
          </a:endParaRPr>
        </a:p>
      </dsp:txBody>
      <dsp:txXfrm>
        <a:off x="947494" y="1440477"/>
        <a:ext cx="2085696" cy="773793"/>
      </dsp:txXfrm>
    </dsp:sp>
    <dsp:sp modelId="{619534A6-E9F0-423E-9A06-5ACC8F847E87}">
      <dsp:nvSpPr>
        <dsp:cNvPr id="0" name=""/>
        <dsp:cNvSpPr/>
      </dsp:nvSpPr>
      <dsp:spPr>
        <a:xfrm>
          <a:off x="3241848" y="3432"/>
          <a:ext cx="2085696" cy="143704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E0C01F-DFD4-45AA-B5B7-D0484E45DD1A}">
      <dsp:nvSpPr>
        <dsp:cNvPr id="0" name=""/>
        <dsp:cNvSpPr/>
      </dsp:nvSpPr>
      <dsp:spPr>
        <a:xfrm>
          <a:off x="3241848" y="1440477"/>
          <a:ext cx="2085696" cy="773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err="1" smtClean="0">
              <a:solidFill>
                <a:srgbClr val="000000"/>
              </a:solidFill>
            </a:rPr>
            <a:t>Shijian</a:t>
          </a:r>
          <a:r>
            <a:rPr lang="en-US" altLang="zh-CN" sz="2100" kern="1200" dirty="0" smtClean="0">
              <a:solidFill>
                <a:srgbClr val="000000"/>
              </a:solidFill>
            </a:rPr>
            <a:t> Ten</a:t>
          </a:r>
          <a:endParaRPr lang="zh-CN" altLang="en-US" sz="2100" kern="1200" dirty="0">
            <a:solidFill>
              <a:srgbClr val="000000"/>
            </a:solidFill>
          </a:endParaRPr>
        </a:p>
      </dsp:txBody>
      <dsp:txXfrm>
        <a:off x="3241848" y="1440477"/>
        <a:ext cx="2085696" cy="773793"/>
      </dsp:txXfrm>
    </dsp:sp>
    <dsp:sp modelId="{56DAA57F-BF2C-4279-BB59-32AE0A390303}">
      <dsp:nvSpPr>
        <dsp:cNvPr id="0" name=""/>
        <dsp:cNvSpPr/>
      </dsp:nvSpPr>
      <dsp:spPr>
        <a:xfrm>
          <a:off x="947494" y="2422840"/>
          <a:ext cx="2085696" cy="143704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2B6CB9-4AF0-46D6-8227-2EE9710AEC21}">
      <dsp:nvSpPr>
        <dsp:cNvPr id="0" name=""/>
        <dsp:cNvSpPr/>
      </dsp:nvSpPr>
      <dsp:spPr>
        <a:xfrm>
          <a:off x="947494" y="3859886"/>
          <a:ext cx="2085696" cy="773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>
              <a:solidFill>
                <a:srgbClr val="000000"/>
              </a:solidFill>
            </a:rPr>
            <a:t>Quantum Communication</a:t>
          </a:r>
          <a:endParaRPr lang="zh-CN" altLang="en-US" sz="2100" kern="1200" dirty="0">
            <a:solidFill>
              <a:srgbClr val="000000"/>
            </a:solidFill>
          </a:endParaRPr>
        </a:p>
      </dsp:txBody>
      <dsp:txXfrm>
        <a:off x="947494" y="3859886"/>
        <a:ext cx="2085696" cy="773793"/>
      </dsp:txXfrm>
    </dsp:sp>
    <dsp:sp modelId="{A6F31C1E-BDB5-4A88-B0DC-A3BC7D2DAB3C}">
      <dsp:nvSpPr>
        <dsp:cNvPr id="0" name=""/>
        <dsp:cNvSpPr/>
      </dsp:nvSpPr>
      <dsp:spPr>
        <a:xfrm>
          <a:off x="3241848" y="2422840"/>
          <a:ext cx="2085696" cy="143704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152759-B420-4E31-942F-AA83111C988E}">
      <dsp:nvSpPr>
        <dsp:cNvPr id="0" name=""/>
        <dsp:cNvSpPr/>
      </dsp:nvSpPr>
      <dsp:spPr>
        <a:xfrm>
          <a:off x="3241848" y="3859886"/>
          <a:ext cx="2085696" cy="773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>
              <a:solidFill>
                <a:srgbClr val="000000"/>
              </a:solidFill>
            </a:rPr>
            <a:t>Hard X Ray</a:t>
          </a:r>
          <a:endParaRPr lang="zh-CN" altLang="en-US" sz="2100" kern="1200" dirty="0">
            <a:solidFill>
              <a:srgbClr val="000000"/>
            </a:solidFill>
          </a:endParaRPr>
        </a:p>
      </dsp:txBody>
      <dsp:txXfrm>
        <a:off x="3241848" y="3859886"/>
        <a:ext cx="2085696" cy="773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40DE2-24E4-2142-A9C9-844E63ED2D92}">
      <dsp:nvSpPr>
        <dsp:cNvPr id="0" name=""/>
        <dsp:cNvSpPr/>
      </dsp:nvSpPr>
      <dsp:spPr>
        <a:xfrm>
          <a:off x="5357" y="888303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Circle</a:t>
          </a:r>
          <a:endParaRPr lang="zh-CN" altLang="en-US" sz="3600" kern="1200" dirty="0"/>
        </a:p>
      </dsp:txBody>
      <dsp:txXfrm>
        <a:off x="33499" y="916445"/>
        <a:ext cx="1545106" cy="904550"/>
      </dsp:txXfrm>
    </dsp:sp>
    <dsp:sp modelId="{B3348F26-AD0C-B04E-A221-0E2789B9D3D8}">
      <dsp:nvSpPr>
        <dsp:cNvPr id="0" name=""/>
        <dsp:cNvSpPr/>
      </dsp:nvSpPr>
      <dsp:spPr>
        <a:xfrm>
          <a:off x="1766887" y="1170148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700" kern="1200"/>
        </a:p>
      </dsp:txBody>
      <dsp:txXfrm>
        <a:off x="1766887" y="1249577"/>
        <a:ext cx="237646" cy="238286"/>
      </dsp:txXfrm>
    </dsp:sp>
    <dsp:sp modelId="{14362FFD-275F-0F48-9DDB-E21699785222}">
      <dsp:nvSpPr>
        <dsp:cNvPr id="0" name=""/>
        <dsp:cNvSpPr/>
      </dsp:nvSpPr>
      <dsp:spPr>
        <a:xfrm>
          <a:off x="2247304" y="888303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Land</a:t>
          </a:r>
          <a:endParaRPr lang="zh-CN" altLang="en-US" sz="3600" kern="1200" dirty="0"/>
        </a:p>
      </dsp:txBody>
      <dsp:txXfrm>
        <a:off x="2275446" y="916445"/>
        <a:ext cx="1545106" cy="904550"/>
      </dsp:txXfrm>
    </dsp:sp>
    <dsp:sp modelId="{51B9B061-4FFC-0540-B4C2-61D526662519}">
      <dsp:nvSpPr>
        <dsp:cNvPr id="0" name=""/>
        <dsp:cNvSpPr/>
      </dsp:nvSpPr>
      <dsp:spPr>
        <a:xfrm>
          <a:off x="4008834" y="1170148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700" kern="1200"/>
        </a:p>
      </dsp:txBody>
      <dsp:txXfrm>
        <a:off x="4008834" y="1249577"/>
        <a:ext cx="237646" cy="238286"/>
      </dsp:txXfrm>
    </dsp:sp>
    <dsp:sp modelId="{A86661ED-FA02-6448-AA50-F95F7E1037FC}">
      <dsp:nvSpPr>
        <dsp:cNvPr id="0" name=""/>
        <dsp:cNvSpPr/>
      </dsp:nvSpPr>
      <dsp:spPr>
        <a:xfrm>
          <a:off x="4489251" y="888303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Return</a:t>
          </a:r>
          <a:endParaRPr lang="zh-CN" altLang="en-US" sz="3600" kern="1200" dirty="0"/>
        </a:p>
      </dsp:txBody>
      <dsp:txXfrm>
        <a:off x="4517393" y="916445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</cdr:x>
      <cdr:y>0.06364</cdr:y>
    </cdr:from>
    <cdr:to>
      <cdr:x>0.69999</cdr:x>
      <cdr:y>0.19092</cdr:y>
    </cdr:to>
    <cdr:sp macro="" textlink="">
      <cdr:nvSpPr>
        <cdr:cNvPr id="2" name="文本框 1"/>
        <cdr:cNvSpPr txBox="1"/>
      </cdr:nvSpPr>
      <cdr:spPr>
        <a:xfrm xmlns:a="http://schemas.openxmlformats.org/drawingml/2006/main">
          <a:off x="576064" y="288032"/>
          <a:ext cx="5184576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zh-CN" sz="2000" dirty="0" smtClean="0">
              <a:solidFill>
                <a:srgbClr val="00449E"/>
              </a:solidFill>
            </a:rPr>
            <a:t>Participants of the Chinese Space Weather Conference </a:t>
          </a:r>
          <a:endParaRPr lang="zh-CN" altLang="en-US" sz="2000" dirty="0">
            <a:solidFill>
              <a:srgbClr val="00449E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D68C5-74A4-CA40-9C2F-2F303E6F36E6}" type="datetimeFigureOut">
              <a:rPr kumimoji="1" lang="zh-CN" altLang="en-US" smtClean="0"/>
              <a:t>18-6-12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779AF-F49F-294A-B71E-DA8A07F5091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934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A9987-725A-7C43-BB9B-705DE0E7CCE3}" type="datetimeFigureOut">
              <a:rPr kumimoji="1" lang="zh-CN" altLang="en-US" smtClean="0"/>
              <a:t>18-6-12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60489-6B3A-1C4C-BFE2-5697C5831E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6803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77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355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3263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519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5616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1396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0141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926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0417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53102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9199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4312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0908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6564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21BD-2A0B-4D4E-B3CE-13F865267537}" type="slidenum">
              <a:rPr kumimoji="1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799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423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94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55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231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344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131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525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Murighiol, Rominia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Golden Sands, Bulgaria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43457-46F3-254F-A7C7-F5014CE8C9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08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 smtClean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Golden Sands, Bulgaria</a:t>
            </a:r>
            <a:endParaRPr kumimoji="1" lang="zh-CN" altLang="en-US" smtClean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21BD-2A0B-4D4E-B3CE-13F865267537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kumimoji="1" lang="zh-CN" altLang="en-US" smtClean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8636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8000" dirty="0" smtClean="0">
                <a:solidFill>
                  <a:srgbClr val="FF0000"/>
                </a:solidFill>
              </a:rPr>
              <a:t>The Rising Space Science in China</a:t>
            </a:r>
            <a:endParaRPr kumimoji="1" lang="zh-CN" altLang="en-US" sz="8000" dirty="0">
              <a:solidFill>
                <a:srgbClr val="FF0000"/>
              </a:solidFill>
            </a:endParaRPr>
          </a:p>
        </p:txBody>
      </p:sp>
      <p:pic>
        <p:nvPicPr>
          <p:cNvPr id="4" name="Picture 2" descr="F:\图片\DoubleStarDesktop-37214.jpg"/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8" y="116802"/>
            <a:ext cx="8415134" cy="63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530766"/>
            <a:ext cx="6400800" cy="1752600"/>
          </a:xfrm>
        </p:spPr>
        <p:txBody>
          <a:bodyPr/>
          <a:lstStyle/>
          <a:p>
            <a:r>
              <a:rPr kumimoji="1" lang="en-US" altLang="zh-CN" dirty="0" smtClean="0"/>
              <a:t>Yong C.-M. </a:t>
            </a:r>
            <a:r>
              <a:rPr kumimoji="1" lang="en-US" altLang="zh-CN" dirty="0" smtClean="0"/>
              <a:t>Liu</a:t>
            </a:r>
            <a:endParaRPr kumimoji="1"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9227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369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SMILE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911" y="1509770"/>
            <a:ext cx="5321300" cy="4584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4514" y="1352642"/>
            <a:ext cx="33599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What are the fundamental</a:t>
            </a:r>
          </a:p>
          <a:p>
            <a:r>
              <a:rPr lang="en-US" altLang="zh-CN" dirty="0"/>
              <a:t>modes of the dayside solar</a:t>
            </a:r>
          </a:p>
          <a:p>
            <a:r>
              <a:rPr lang="en-US" altLang="zh-CN" dirty="0"/>
              <a:t>wind/magnetosphere interaction?</a:t>
            </a:r>
          </a:p>
          <a:p>
            <a:r>
              <a:rPr lang="en-US" altLang="zh-CN" dirty="0"/>
              <a:t>• What defines the </a:t>
            </a:r>
            <a:r>
              <a:rPr lang="en-US" altLang="zh-CN" dirty="0" err="1"/>
              <a:t>substorm</a:t>
            </a:r>
            <a:endParaRPr lang="en-US" altLang="zh-CN" dirty="0"/>
          </a:p>
          <a:p>
            <a:r>
              <a:rPr lang="en-US" altLang="zh-CN" dirty="0"/>
              <a:t>cycle?</a:t>
            </a:r>
          </a:p>
          <a:p>
            <a:r>
              <a:rPr lang="en-US" altLang="zh-CN" dirty="0"/>
              <a:t>• How do CME-driven storms</a:t>
            </a:r>
          </a:p>
          <a:p>
            <a:r>
              <a:rPr lang="en-US" altLang="zh-CN" dirty="0"/>
              <a:t>arise and what is </a:t>
            </a:r>
            <a:r>
              <a:rPr lang="en-US" altLang="zh-CN" dirty="0" smtClean="0"/>
              <a:t>their relationship to </a:t>
            </a:r>
            <a:r>
              <a:rPr lang="en-US" altLang="zh-CN" dirty="0" err="1"/>
              <a:t>substorms</a:t>
            </a:r>
            <a:r>
              <a:rPr lang="en-US" altLang="zh-CN" dirty="0"/>
              <a:t>?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84727"/>
            <a:ext cx="2146971" cy="20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5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SMILE Orbit and Payload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92" y="1672041"/>
            <a:ext cx="4556452" cy="45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5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SMILE PAYLOAD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779" y="1898635"/>
            <a:ext cx="5793628" cy="38141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7201" y="2134327"/>
            <a:ext cx="2449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SXI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 Soft X-Ray Imager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LIA  :  Low Energy Ion Analyzer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UVI :  Aurora Imager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MAG :  Magnetometer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384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The Spacecraft and the “Gas Tank”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32" y="1219503"/>
            <a:ext cx="37211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ea typeface="方正姚体" pitchFamily="2" charset="-122"/>
              </a:rPr>
              <a:t>O</a:t>
            </a:r>
            <a:r>
              <a:rPr lang="en-US" altLang="zh-CN" sz="3600" baseline="30000" dirty="0" smtClean="0">
                <a:ea typeface="方正姚体" pitchFamily="2" charset="-122"/>
              </a:rPr>
              <a:t>+</a:t>
            </a:r>
            <a:r>
              <a:rPr lang="en-US" altLang="zh-CN" sz="3600" dirty="0" smtClean="0"/>
              <a:t> ions as tracers for MIT coupling </a:t>
            </a:r>
            <a:endParaRPr lang="zh-CN" altLang="en-US" sz="3600" dirty="0" smtClean="0"/>
          </a:p>
        </p:txBody>
      </p:sp>
      <p:grpSp>
        <p:nvGrpSpPr>
          <p:cNvPr id="10243" name="组合 3"/>
          <p:cNvGrpSpPr>
            <a:grpSpLocks/>
          </p:cNvGrpSpPr>
          <p:nvPr/>
        </p:nvGrpSpPr>
        <p:grpSpPr bwMode="auto">
          <a:xfrm>
            <a:off x="1043608" y="1136650"/>
            <a:ext cx="7200800" cy="5100662"/>
            <a:chOff x="827814" y="873094"/>
            <a:chExt cx="7577504" cy="5470300"/>
          </a:xfrm>
        </p:grpSpPr>
        <p:grpSp>
          <p:nvGrpSpPr>
            <p:cNvPr id="10244" name="组合 4"/>
            <p:cNvGrpSpPr>
              <a:grpSpLocks/>
            </p:cNvGrpSpPr>
            <p:nvPr/>
          </p:nvGrpSpPr>
          <p:grpSpPr bwMode="auto">
            <a:xfrm>
              <a:off x="925723" y="873094"/>
              <a:ext cx="7479594" cy="5112567"/>
              <a:chOff x="925723" y="873094"/>
              <a:chExt cx="7479594" cy="5112567"/>
            </a:xfrm>
          </p:grpSpPr>
          <p:grpSp>
            <p:nvGrpSpPr>
              <p:cNvPr id="10249" name="组合 9"/>
              <p:cNvGrpSpPr>
                <a:grpSpLocks/>
              </p:cNvGrpSpPr>
              <p:nvPr/>
            </p:nvGrpSpPr>
            <p:grpSpPr bwMode="auto">
              <a:xfrm>
                <a:off x="925723" y="873094"/>
                <a:ext cx="7479594" cy="5112567"/>
                <a:chOff x="2051719" y="1484783"/>
                <a:chExt cx="5674538" cy="4529288"/>
              </a:xfrm>
            </p:grpSpPr>
            <p:grpSp>
              <p:nvGrpSpPr>
                <p:cNvPr id="10254" name="组合 14"/>
                <p:cNvGrpSpPr>
                  <a:grpSpLocks/>
                </p:cNvGrpSpPr>
                <p:nvPr/>
              </p:nvGrpSpPr>
              <p:grpSpPr bwMode="auto">
                <a:xfrm>
                  <a:off x="2051719" y="1484783"/>
                  <a:ext cx="5674538" cy="4529288"/>
                  <a:chOff x="3469461" y="1636015"/>
                  <a:chExt cx="5674538" cy="4529288"/>
                </a:xfrm>
              </p:grpSpPr>
              <p:pic>
                <p:nvPicPr>
                  <p:cNvPr id="10257" name="Picture 4" descr="http://image.gsfc.nasa.gov/poetry/magnetism/magnetosphere3.gif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9461" y="1636015"/>
                    <a:ext cx="5674538" cy="45292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258" name="椭圆 23"/>
                  <p:cNvSpPr>
                    <a:spLocks noChangeArrowheads="1"/>
                  </p:cNvSpPr>
                  <p:nvPr/>
                </p:nvSpPr>
                <p:spPr bwMode="auto">
                  <a:xfrm>
                    <a:off x="5224835" y="3670933"/>
                    <a:ext cx="216024" cy="232395"/>
                  </a:xfrm>
                  <a:prstGeom prst="ellipse">
                    <a:avLst/>
                  </a:prstGeom>
                  <a:noFill/>
                  <a:ln w="38100" algn="ctr">
                    <a:solidFill>
                      <a:srgbClr val="92D05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342900" indent="-342900">
                      <a:lnSpc>
                        <a:spcPct val="80000"/>
                      </a:lnSpc>
                      <a:spcBef>
                        <a:spcPct val="20000"/>
                      </a:spcBef>
                    </a:pPr>
                    <a:endParaRPr lang="zh-CN" altLang="en-US" sz="2800">
                      <a:solidFill>
                        <a:srgbClr val="FFFF00"/>
                      </a:solidFill>
                      <a:latin typeface="楷体_GB2312" pitchFamily="49" charset="-122"/>
                      <a:ea typeface="楷体_GB2312" pitchFamily="49" charset="-122"/>
                    </a:endParaRPr>
                  </a:p>
                </p:txBody>
              </p:sp>
            </p:grpSp>
            <p:sp>
              <p:nvSpPr>
                <p:cNvPr id="10255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508103" y="2368498"/>
                  <a:ext cx="1905328" cy="9734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dirty="0">
                      <a:solidFill>
                        <a:schemeClr val="bg1"/>
                      </a:solidFill>
                    </a:rPr>
                    <a:t>M</a:t>
                  </a:r>
                  <a:r>
                    <a:rPr lang="en-US" altLang="zh-CN" dirty="0" smtClean="0">
                      <a:solidFill>
                        <a:schemeClr val="bg1"/>
                      </a:solidFill>
                    </a:rPr>
                    <a:t>agnetosphere</a:t>
                  </a:r>
                  <a:endParaRPr lang="en-US" altLang="zh-CN" dirty="0">
                    <a:solidFill>
                      <a:schemeClr val="bg1"/>
                    </a:solidFill>
                  </a:endParaRPr>
                </a:p>
                <a:p>
                  <a:pPr eaLnBrk="1" hangingPunct="1"/>
                  <a:r>
                    <a:rPr lang="en-GB" altLang="zh-CN" dirty="0">
                      <a:solidFill>
                        <a:srgbClr val="FFFFFF"/>
                      </a:solidFill>
                      <a:latin typeface="Bitstream Vera Sans"/>
                    </a:rPr>
                    <a:t>H</a:t>
                  </a:r>
                  <a:r>
                    <a:rPr lang="en-GB" altLang="zh-CN" baseline="28000" dirty="0">
                      <a:solidFill>
                        <a:srgbClr val="FFFFFF"/>
                      </a:solidFill>
                      <a:latin typeface="Bitstream Vera Sans"/>
                    </a:rPr>
                    <a:t>+</a:t>
                  </a:r>
                  <a:r>
                    <a:rPr lang="en-GB" altLang="zh-CN" dirty="0">
                      <a:solidFill>
                        <a:srgbClr val="FFFFFF"/>
                      </a:solidFill>
                      <a:latin typeface="Bitstream Vera Sans"/>
                    </a:rPr>
                    <a:t>, He</a:t>
                  </a:r>
                  <a:r>
                    <a:rPr lang="en-GB" altLang="zh-CN" baseline="28000" dirty="0">
                      <a:solidFill>
                        <a:srgbClr val="FFFFFF"/>
                      </a:solidFill>
                      <a:latin typeface="Bitstream Vera Sans"/>
                    </a:rPr>
                    <a:t>++</a:t>
                  </a:r>
                  <a:r>
                    <a:rPr lang="en-GB" altLang="zh-CN" dirty="0">
                      <a:solidFill>
                        <a:srgbClr val="FFFFFF"/>
                      </a:solidFill>
                      <a:latin typeface="Bitstream Vera Sans"/>
                    </a:rPr>
                    <a:t>, He</a:t>
                  </a:r>
                  <a:r>
                    <a:rPr lang="en-GB" altLang="zh-CN" baseline="28000" dirty="0">
                      <a:solidFill>
                        <a:srgbClr val="FFFFFF"/>
                      </a:solidFill>
                      <a:latin typeface="Bitstream Vera Sans"/>
                    </a:rPr>
                    <a:t>+</a:t>
                  </a:r>
                  <a:r>
                    <a:rPr lang="en-GB" altLang="zh-CN" dirty="0">
                      <a:solidFill>
                        <a:srgbClr val="FFFFFF"/>
                      </a:solidFill>
                      <a:latin typeface="Bitstream Vera Sans"/>
                    </a:rPr>
                    <a:t>, </a:t>
                  </a:r>
                  <a:r>
                    <a:rPr lang="en-GB" altLang="zh-CN" dirty="0">
                      <a:solidFill>
                        <a:srgbClr val="00FF00"/>
                      </a:solidFill>
                      <a:latin typeface="Bitstream Vera Sans"/>
                    </a:rPr>
                    <a:t>O</a:t>
                  </a:r>
                  <a:r>
                    <a:rPr lang="en-GB" altLang="zh-CN" baseline="28000" dirty="0">
                      <a:solidFill>
                        <a:srgbClr val="00FF00"/>
                      </a:solidFill>
                      <a:latin typeface="Bitstream Vera Sans"/>
                    </a:rPr>
                    <a:t>+</a:t>
                  </a:r>
                </a:p>
                <a:p>
                  <a:pPr eaLnBrk="1" hangingPunct="1"/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256" name="直接箭头连接符 21"/>
                <p:cNvCxnSpPr>
                  <a:cxnSpLocks noChangeShapeType="1"/>
                </p:cNvCxnSpPr>
                <p:nvPr/>
              </p:nvCxnSpPr>
              <p:spPr bwMode="auto">
                <a:xfrm flipH="1">
                  <a:off x="3915105" y="2871520"/>
                  <a:ext cx="576064" cy="566772"/>
                </a:xfrm>
                <a:prstGeom prst="straightConnector1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14:hiddenLine>
                  </a:ext>
                </a:extLst>
              </p:spPr>
            </p:cxnSp>
          </p:grpSp>
          <p:pic>
            <p:nvPicPr>
              <p:cNvPr id="10250" name="图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4946" y="3068960"/>
                <a:ext cx="552825" cy="552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1" name="椭圆 11"/>
              <p:cNvSpPr>
                <a:spLocks noChangeArrowheads="1"/>
              </p:cNvSpPr>
              <p:nvPr/>
            </p:nvSpPr>
            <p:spPr bwMode="auto">
              <a:xfrm>
                <a:off x="3082456" y="3069122"/>
                <a:ext cx="599665" cy="575902"/>
              </a:xfrm>
              <a:prstGeom prst="ellipse">
                <a:avLst/>
              </a:prstGeom>
              <a:noFill/>
              <a:ln w="92075" algn="ctr">
                <a:solidFill>
                  <a:srgbClr val="92D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endParaRPr lang="zh-CN" altLang="en-US" sz="2800">
                  <a:solidFill>
                    <a:srgbClr val="FFFF00"/>
                  </a:solidFill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0252" name="TextBox 12"/>
              <p:cNvSpPr txBox="1">
                <a:spLocks noChangeArrowheads="1"/>
              </p:cNvSpPr>
              <p:nvPr/>
            </p:nvSpPr>
            <p:spPr bwMode="auto">
              <a:xfrm>
                <a:off x="3657772" y="4013078"/>
                <a:ext cx="2191074" cy="10867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solidFill>
                      <a:schemeClr val="bg1"/>
                    </a:solidFill>
                  </a:rPr>
                  <a:t>I</a:t>
                </a:r>
                <a:r>
                  <a:rPr lang="en-US" altLang="zh-CN" dirty="0" smtClean="0">
                    <a:solidFill>
                      <a:schemeClr val="bg1"/>
                    </a:solidFill>
                  </a:rPr>
                  <a:t>onosphere</a:t>
                </a:r>
                <a:endParaRPr lang="en-US" altLang="zh-CN" dirty="0">
                  <a:solidFill>
                    <a:schemeClr val="bg1"/>
                  </a:solidFill>
                </a:endParaRPr>
              </a:p>
              <a:p>
                <a:pPr eaLnBrk="1" hangingPunct="1">
                  <a:lnSpc>
                    <a:spcPct val="98000"/>
                  </a:lnSpc>
                  <a:spcAft>
                    <a:spcPts val="1425"/>
                  </a:spcAft>
                  <a:buClr>
                    <a:srgbClr val="000000"/>
                  </a:buClr>
                  <a:buSzPct val="67000"/>
                </a:pPr>
                <a:r>
                  <a:rPr lang="en-GB" altLang="zh-CN" dirty="0">
                    <a:solidFill>
                      <a:srgbClr val="FFFFFF"/>
                    </a:solidFill>
                    <a:latin typeface="Helvetica" pitchFamily="34" charset="0"/>
                  </a:rPr>
                  <a:t>H</a:t>
                </a:r>
                <a:r>
                  <a:rPr lang="en-GB" altLang="zh-CN" baseline="30000" dirty="0">
                    <a:solidFill>
                      <a:srgbClr val="FFFFFF"/>
                    </a:solidFill>
                    <a:latin typeface="Helvetica" pitchFamily="34" charset="0"/>
                  </a:rPr>
                  <a:t>+</a:t>
                </a:r>
                <a:r>
                  <a:rPr lang="en-GB" altLang="zh-CN" dirty="0">
                    <a:solidFill>
                      <a:srgbClr val="FFFFFF"/>
                    </a:solidFill>
                    <a:latin typeface="Helvetica" pitchFamily="34" charset="0"/>
                  </a:rPr>
                  <a:t>, He</a:t>
                </a:r>
                <a:r>
                  <a:rPr lang="en-GB" altLang="zh-CN" baseline="30000" dirty="0">
                    <a:solidFill>
                      <a:srgbClr val="FFFFFF"/>
                    </a:solidFill>
                    <a:latin typeface="Helvetica" pitchFamily="34" charset="0"/>
                  </a:rPr>
                  <a:t>+</a:t>
                </a:r>
                <a:r>
                  <a:rPr lang="en-GB" altLang="zh-CN" dirty="0">
                    <a:solidFill>
                      <a:srgbClr val="FFFFFF"/>
                    </a:solidFill>
                    <a:latin typeface="Helvetica" pitchFamily="34" charset="0"/>
                  </a:rPr>
                  <a:t>, </a:t>
                </a:r>
                <a:r>
                  <a:rPr lang="en-GB" altLang="zh-CN" dirty="0">
                    <a:solidFill>
                      <a:srgbClr val="00FF00"/>
                    </a:solidFill>
                    <a:latin typeface="Helvetica" pitchFamily="34" charset="0"/>
                  </a:rPr>
                  <a:t>O</a:t>
                </a:r>
                <a:r>
                  <a:rPr lang="en-GB" altLang="zh-CN" baseline="30000" dirty="0">
                    <a:solidFill>
                      <a:srgbClr val="00FF00"/>
                    </a:solidFill>
                    <a:latin typeface="Helvetica" pitchFamily="34" charset="0"/>
                  </a:rPr>
                  <a:t>+</a:t>
                </a:r>
                <a:r>
                  <a:rPr lang="en-GB" altLang="zh-CN" dirty="0">
                    <a:solidFill>
                      <a:srgbClr val="FFFFFF"/>
                    </a:solidFill>
                    <a:latin typeface="Helvetica" pitchFamily="34" charset="0"/>
                  </a:rPr>
                  <a:t>, O</a:t>
                </a:r>
                <a:r>
                  <a:rPr lang="en-GB" altLang="zh-CN" baseline="-25000" dirty="0">
                    <a:solidFill>
                      <a:srgbClr val="FFFFFF"/>
                    </a:solidFill>
                    <a:latin typeface="Helvetica" pitchFamily="34" charset="0"/>
                  </a:rPr>
                  <a:t>2</a:t>
                </a:r>
                <a:r>
                  <a:rPr lang="en-GB" altLang="zh-CN" baseline="30000" dirty="0">
                    <a:solidFill>
                      <a:srgbClr val="FFFFFF"/>
                    </a:solidFill>
                    <a:latin typeface="Helvetica" pitchFamily="34" charset="0"/>
                  </a:rPr>
                  <a:t>+</a:t>
                </a:r>
                <a:r>
                  <a:rPr lang="en-GB" altLang="zh-CN" dirty="0">
                    <a:solidFill>
                      <a:srgbClr val="FFFFFF"/>
                    </a:solidFill>
                    <a:latin typeface="Helvetica" pitchFamily="34" charset="0"/>
                  </a:rPr>
                  <a:t>, N</a:t>
                </a:r>
                <a:r>
                  <a:rPr lang="en-GB" altLang="zh-CN" baseline="30000" dirty="0">
                    <a:solidFill>
                      <a:srgbClr val="FFFFFF"/>
                    </a:solidFill>
                    <a:latin typeface="Helvetica" pitchFamily="34" charset="0"/>
                  </a:rPr>
                  <a:t>+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253" name="直接箭头连接符 13"/>
              <p:cNvCxnSpPr>
                <a:cxnSpLocks noChangeShapeType="1"/>
              </p:cNvCxnSpPr>
              <p:nvPr/>
            </p:nvCxnSpPr>
            <p:spPr bwMode="auto">
              <a:xfrm flipH="1" flipV="1">
                <a:off x="3524219" y="3645024"/>
                <a:ext cx="157902" cy="368054"/>
              </a:xfrm>
              <a:prstGeom prst="straightConnector1">
                <a:avLst/>
              </a:prstGeom>
              <a:noFill/>
              <a:ln w="25400" algn="ctr">
                <a:solidFill>
                  <a:srgbClr val="92D05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245" name="直接连接符 5"/>
            <p:cNvCxnSpPr>
              <a:cxnSpLocks noChangeShapeType="1"/>
            </p:cNvCxnSpPr>
            <p:nvPr/>
          </p:nvCxnSpPr>
          <p:spPr bwMode="auto">
            <a:xfrm>
              <a:off x="3082456" y="2594521"/>
              <a:ext cx="914400" cy="914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827814" y="1478136"/>
              <a:ext cx="1970151" cy="12873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</a:rPr>
                <a:t>Solar Wind</a:t>
              </a:r>
            </a:p>
            <a:p>
              <a:pPr eaLnBrk="1" hangingPunct="1"/>
              <a:r>
                <a:rPr lang="en-GB" altLang="zh-CN" dirty="0">
                  <a:solidFill>
                    <a:srgbClr val="FFFFFF"/>
                  </a:solidFill>
                  <a:latin typeface="Bitstream Vera Sans"/>
                </a:rPr>
                <a:t>H</a:t>
              </a:r>
              <a:r>
                <a:rPr lang="en-GB" altLang="zh-CN" baseline="28000" dirty="0">
                  <a:solidFill>
                    <a:srgbClr val="FFFFFF"/>
                  </a:solidFill>
                  <a:latin typeface="Bitstream Vera Sans"/>
                </a:rPr>
                <a:t>+</a:t>
              </a:r>
              <a:r>
                <a:rPr lang="en-GB" altLang="zh-CN" dirty="0">
                  <a:solidFill>
                    <a:srgbClr val="FFFFFF"/>
                  </a:solidFill>
                  <a:latin typeface="Bitstream Vera Sans"/>
                </a:rPr>
                <a:t>, He</a:t>
              </a:r>
              <a:r>
                <a:rPr lang="en-GB" altLang="zh-CN" baseline="28000" dirty="0">
                  <a:solidFill>
                    <a:srgbClr val="FFFFFF"/>
                  </a:solidFill>
                  <a:latin typeface="Bitstream Vera Sans"/>
                </a:rPr>
                <a:t>+</a:t>
              </a:r>
              <a:r>
                <a:rPr lang="en-GB" altLang="zh-CN" baseline="28000" dirty="0" smtClean="0">
                  <a:solidFill>
                    <a:srgbClr val="FFFFFF"/>
                  </a:solidFill>
                  <a:latin typeface="Bitstream Vera Sans"/>
                </a:rPr>
                <a:t>+</a:t>
              </a:r>
              <a:r>
                <a:rPr lang="en-GB" altLang="zh-CN" dirty="0" smtClean="0">
                  <a:solidFill>
                    <a:srgbClr val="FFFFFF"/>
                  </a:solidFill>
                  <a:latin typeface="Bitstream Vera Sans"/>
                </a:rPr>
                <a:t>, </a:t>
              </a:r>
              <a:r>
                <a:rPr lang="en-GB" altLang="zh-CN" dirty="0" smtClean="0">
                  <a:solidFill>
                    <a:srgbClr val="00FF00"/>
                  </a:solidFill>
                  <a:latin typeface="Bitstream Vera Sans"/>
                </a:rPr>
                <a:t>O</a:t>
              </a:r>
              <a:r>
                <a:rPr lang="en-GB" altLang="zh-CN" baseline="30000" dirty="0" smtClean="0">
                  <a:solidFill>
                    <a:srgbClr val="00FF00"/>
                  </a:solidFill>
                  <a:latin typeface="Bitstream Vera Sans"/>
                </a:rPr>
                <a:t>6</a:t>
              </a:r>
              <a:r>
                <a:rPr lang="en-GB" altLang="zh-CN" baseline="28000" dirty="0" smtClean="0">
                  <a:solidFill>
                    <a:srgbClr val="00FF00"/>
                  </a:solidFill>
                  <a:latin typeface="Bitstream Vera Sans"/>
                </a:rPr>
                <a:t>+</a:t>
              </a:r>
              <a:r>
                <a:rPr lang="en-GB" altLang="zh-CN" dirty="0" smtClean="0">
                  <a:solidFill>
                    <a:srgbClr val="00FF00"/>
                  </a:solidFill>
                  <a:latin typeface="Bitstream Vera Sans"/>
                </a:rPr>
                <a:t>,</a:t>
              </a:r>
              <a:r>
                <a:rPr lang="en-GB" altLang="zh-CN" dirty="0">
                  <a:solidFill>
                    <a:srgbClr val="00FF00"/>
                  </a:solidFill>
                  <a:latin typeface="Bitstream Vera Sans"/>
                </a:rPr>
                <a:t> </a:t>
              </a:r>
              <a:r>
                <a:rPr lang="en-GB" altLang="zh-CN" dirty="0" smtClean="0">
                  <a:solidFill>
                    <a:srgbClr val="00FF00"/>
                  </a:solidFill>
                  <a:latin typeface="Bitstream Vera Sans"/>
                </a:rPr>
                <a:t>O</a:t>
              </a:r>
              <a:r>
                <a:rPr lang="en-GB" altLang="zh-CN" baseline="30000" dirty="0" smtClean="0">
                  <a:solidFill>
                    <a:srgbClr val="00FF00"/>
                  </a:solidFill>
                  <a:latin typeface="Bitstream Vera Sans"/>
                </a:rPr>
                <a:t>7</a:t>
              </a:r>
              <a:r>
                <a:rPr lang="en-GB" altLang="zh-CN" baseline="28000" dirty="0" smtClean="0">
                  <a:solidFill>
                    <a:srgbClr val="00FF00"/>
                  </a:solidFill>
                  <a:latin typeface="Bitstream Vera Sans"/>
                </a:rPr>
                <a:t>+</a:t>
              </a:r>
              <a:endParaRPr lang="en-GB" altLang="zh-CN" baseline="28000" dirty="0">
                <a:solidFill>
                  <a:srgbClr val="00FF00"/>
                </a:solidFill>
                <a:latin typeface="Bitstream Vera Sans"/>
              </a:endParaRPr>
            </a:p>
            <a:p>
              <a:pPr eaLnBrk="1" hangingPunct="1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248" name="Rectangle 4"/>
            <p:cNvSpPr txBox="1">
              <a:spLocks noChangeArrowheads="1"/>
            </p:cNvSpPr>
            <p:nvPr/>
          </p:nvSpPr>
          <p:spPr bwMode="auto">
            <a:xfrm>
              <a:off x="925725" y="5373216"/>
              <a:ext cx="7479593" cy="97017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  <a:buClr>
                  <a:schemeClr val="bg1"/>
                </a:buClr>
              </a:pPr>
              <a:r>
                <a:rPr lang="en-US" altLang="zh-CN" sz="2000" dirty="0" smtClean="0">
                  <a:solidFill>
                    <a:srgbClr val="FF0000"/>
                  </a:solidFill>
                  <a:latin typeface="方正姚体" pitchFamily="2" charset="-122"/>
                  <a:ea typeface="方正姚体" pitchFamily="2" charset="-122"/>
                </a:rPr>
                <a:t>Unlike protons,  O</a:t>
              </a:r>
              <a:r>
                <a:rPr lang="en-US" altLang="zh-CN" sz="2000" baseline="30000" dirty="0" smtClean="0">
                  <a:solidFill>
                    <a:srgbClr val="FF0000"/>
                  </a:solidFill>
                  <a:latin typeface="方正姚体" pitchFamily="2" charset="-122"/>
                  <a:ea typeface="方正姚体" pitchFamily="2" charset="-122"/>
                </a:rPr>
                <a:t>+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方正姚体" pitchFamily="2" charset="-122"/>
                  <a:ea typeface="方正姚体" pitchFamily="2" charset="-122"/>
                </a:rPr>
                <a:t> </a:t>
              </a:r>
              <a:r>
                <a:rPr lang="zh-CN" altLang="en-US" sz="2000" dirty="0" smtClean="0">
                  <a:solidFill>
                    <a:srgbClr val="FF0000"/>
                  </a:solidFill>
                  <a:latin typeface="方正姚体" pitchFamily="2" charset="-122"/>
                  <a:ea typeface="方正姚体" pitchFamily="2" charset="-122"/>
                </a:rPr>
                <a:t> 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方正姚体" pitchFamily="2" charset="-122"/>
                  <a:ea typeface="方正姚体" pitchFamily="2" charset="-122"/>
                </a:rPr>
                <a:t>ions in the magnetosphere must come from ionosphere</a:t>
              </a: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2643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552450" y="990600"/>
            <a:ext cx="80391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059113" y="6381750"/>
            <a:ext cx="152400" cy="15240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316" name="Oval 5"/>
          <p:cNvSpPr>
            <a:spLocks noChangeArrowheads="1"/>
          </p:cNvSpPr>
          <p:nvPr/>
        </p:nvSpPr>
        <p:spPr bwMode="auto">
          <a:xfrm>
            <a:off x="1619250" y="4329113"/>
            <a:ext cx="2133600" cy="2268537"/>
          </a:xfrm>
          <a:prstGeom prst="ellipse">
            <a:avLst/>
          </a:prstGeom>
          <a:noFill/>
          <a:ln w="222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468313" y="798513"/>
            <a:ext cx="8218487" cy="5238750"/>
            <a:chOff x="425" y="594"/>
            <a:chExt cx="5177" cy="3300"/>
          </a:xfrm>
        </p:grpSpPr>
        <p:sp>
          <p:nvSpPr>
            <p:cNvPr id="13320" name="Freeform 7"/>
            <p:cNvSpPr>
              <a:spLocks/>
            </p:cNvSpPr>
            <p:nvPr/>
          </p:nvSpPr>
          <p:spPr bwMode="auto">
            <a:xfrm>
              <a:off x="1802" y="1219"/>
              <a:ext cx="553" cy="2075"/>
            </a:xfrm>
            <a:custGeom>
              <a:avLst/>
              <a:gdLst>
                <a:gd name="T0" fmla="*/ 0 w 1299"/>
                <a:gd name="T1" fmla="*/ 0 h 4572"/>
                <a:gd name="T2" fmla="*/ 0 w 1299"/>
                <a:gd name="T3" fmla="*/ 0 h 4572"/>
                <a:gd name="T4" fmla="*/ 0 w 1299"/>
                <a:gd name="T5" fmla="*/ 0 h 4572"/>
                <a:gd name="T6" fmla="*/ 0 w 1299"/>
                <a:gd name="T7" fmla="*/ 0 h 4572"/>
                <a:gd name="T8" fmla="*/ 0 w 1299"/>
                <a:gd name="T9" fmla="*/ 0 h 4572"/>
                <a:gd name="T10" fmla="*/ 0 w 1299"/>
                <a:gd name="T11" fmla="*/ 0 h 4572"/>
                <a:gd name="T12" fmla="*/ 0 w 1299"/>
                <a:gd name="T13" fmla="*/ 0 h 4572"/>
                <a:gd name="T14" fmla="*/ 0 w 1299"/>
                <a:gd name="T15" fmla="*/ 0 h 4572"/>
                <a:gd name="T16" fmla="*/ 0 w 1299"/>
                <a:gd name="T17" fmla="*/ 0 h 4572"/>
                <a:gd name="T18" fmla="*/ 0 w 1299"/>
                <a:gd name="T19" fmla="*/ 0 h 4572"/>
                <a:gd name="T20" fmla="*/ 0 w 1299"/>
                <a:gd name="T21" fmla="*/ 0 h 4572"/>
                <a:gd name="T22" fmla="*/ 0 w 1299"/>
                <a:gd name="T23" fmla="*/ 0 h 4572"/>
                <a:gd name="T24" fmla="*/ 0 w 1299"/>
                <a:gd name="T25" fmla="*/ 0 h 4572"/>
                <a:gd name="T26" fmla="*/ 0 w 1299"/>
                <a:gd name="T27" fmla="*/ 0 h 4572"/>
                <a:gd name="T28" fmla="*/ 0 w 1299"/>
                <a:gd name="T29" fmla="*/ 0 h 4572"/>
                <a:gd name="T30" fmla="*/ 0 w 1299"/>
                <a:gd name="T31" fmla="*/ 0 h 4572"/>
                <a:gd name="T32" fmla="*/ 0 w 1299"/>
                <a:gd name="T33" fmla="*/ 0 h 4572"/>
                <a:gd name="T34" fmla="*/ 0 w 1299"/>
                <a:gd name="T35" fmla="*/ 0 h 4572"/>
                <a:gd name="T36" fmla="*/ 0 w 1299"/>
                <a:gd name="T37" fmla="*/ 0 h 4572"/>
                <a:gd name="T38" fmla="*/ 0 w 1299"/>
                <a:gd name="T39" fmla="*/ 0 h 4572"/>
                <a:gd name="T40" fmla="*/ 0 w 1299"/>
                <a:gd name="T41" fmla="*/ 0 h 4572"/>
                <a:gd name="T42" fmla="*/ 0 w 1299"/>
                <a:gd name="T43" fmla="*/ 0 h 4572"/>
                <a:gd name="T44" fmla="*/ 0 w 1299"/>
                <a:gd name="T45" fmla="*/ 0 h 4572"/>
                <a:gd name="T46" fmla="*/ 0 w 1299"/>
                <a:gd name="T47" fmla="*/ 0 h 4572"/>
                <a:gd name="T48" fmla="*/ 0 w 1299"/>
                <a:gd name="T49" fmla="*/ 0 h 4572"/>
                <a:gd name="T50" fmla="*/ 0 w 1299"/>
                <a:gd name="T51" fmla="*/ 0 h 4572"/>
                <a:gd name="T52" fmla="*/ 0 w 1299"/>
                <a:gd name="T53" fmla="*/ 0 h 4572"/>
                <a:gd name="T54" fmla="*/ 0 w 1299"/>
                <a:gd name="T55" fmla="*/ 0 h 4572"/>
                <a:gd name="T56" fmla="*/ 0 w 1299"/>
                <a:gd name="T57" fmla="*/ 0 h 4572"/>
                <a:gd name="T58" fmla="*/ 0 w 1299"/>
                <a:gd name="T59" fmla="*/ 1 h 457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99"/>
                <a:gd name="T91" fmla="*/ 0 h 4572"/>
                <a:gd name="T92" fmla="*/ 1299 w 1299"/>
                <a:gd name="T93" fmla="*/ 4572 h 457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99" h="4572">
                  <a:moveTo>
                    <a:pt x="1299" y="0"/>
                  </a:moveTo>
                  <a:lnTo>
                    <a:pt x="1234" y="5"/>
                  </a:lnTo>
                  <a:lnTo>
                    <a:pt x="1165" y="24"/>
                  </a:lnTo>
                  <a:lnTo>
                    <a:pt x="1100" y="53"/>
                  </a:lnTo>
                  <a:lnTo>
                    <a:pt x="1035" y="96"/>
                  </a:lnTo>
                  <a:lnTo>
                    <a:pt x="974" y="143"/>
                  </a:lnTo>
                  <a:lnTo>
                    <a:pt x="914" y="205"/>
                  </a:lnTo>
                  <a:lnTo>
                    <a:pt x="853" y="277"/>
                  </a:lnTo>
                  <a:lnTo>
                    <a:pt x="792" y="362"/>
                  </a:lnTo>
                  <a:lnTo>
                    <a:pt x="736" y="453"/>
                  </a:lnTo>
                  <a:lnTo>
                    <a:pt x="680" y="553"/>
                  </a:lnTo>
                  <a:lnTo>
                    <a:pt x="623" y="662"/>
                  </a:lnTo>
                  <a:lnTo>
                    <a:pt x="572" y="781"/>
                  </a:lnTo>
                  <a:lnTo>
                    <a:pt x="520" y="910"/>
                  </a:lnTo>
                  <a:lnTo>
                    <a:pt x="472" y="1043"/>
                  </a:lnTo>
                  <a:lnTo>
                    <a:pt x="424" y="1186"/>
                  </a:lnTo>
                  <a:lnTo>
                    <a:pt x="381" y="1339"/>
                  </a:lnTo>
                  <a:lnTo>
                    <a:pt x="338" y="1500"/>
                  </a:lnTo>
                  <a:lnTo>
                    <a:pt x="294" y="1662"/>
                  </a:lnTo>
                  <a:lnTo>
                    <a:pt x="260" y="1839"/>
                  </a:lnTo>
                  <a:lnTo>
                    <a:pt x="221" y="2015"/>
                  </a:lnTo>
                  <a:lnTo>
                    <a:pt x="186" y="2200"/>
                  </a:lnTo>
                  <a:lnTo>
                    <a:pt x="156" y="2396"/>
                  </a:lnTo>
                  <a:lnTo>
                    <a:pt x="130" y="2591"/>
                  </a:lnTo>
                  <a:lnTo>
                    <a:pt x="104" y="2791"/>
                  </a:lnTo>
                  <a:lnTo>
                    <a:pt x="78" y="3000"/>
                  </a:lnTo>
                  <a:lnTo>
                    <a:pt x="56" y="3215"/>
                  </a:lnTo>
                  <a:lnTo>
                    <a:pt x="26" y="3653"/>
                  </a:lnTo>
                  <a:lnTo>
                    <a:pt x="9" y="4105"/>
                  </a:lnTo>
                  <a:lnTo>
                    <a:pt x="0" y="4572"/>
                  </a:ln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1" name="Oval 8"/>
            <p:cNvSpPr>
              <a:spLocks noChangeArrowheads="1"/>
            </p:cNvSpPr>
            <p:nvPr/>
          </p:nvSpPr>
          <p:spPr bwMode="auto">
            <a:xfrm>
              <a:off x="1496" y="3233"/>
              <a:ext cx="629" cy="661"/>
            </a:xfrm>
            <a:prstGeom prst="ellipse">
              <a:avLst/>
            </a:prstGeom>
            <a:solidFill>
              <a:srgbClr val="0066FF"/>
            </a:solidFill>
            <a:ln w="825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2" name="Freeform 9"/>
            <p:cNvSpPr>
              <a:spLocks/>
            </p:cNvSpPr>
            <p:nvPr/>
          </p:nvSpPr>
          <p:spPr bwMode="auto">
            <a:xfrm>
              <a:off x="1853" y="1383"/>
              <a:ext cx="994" cy="1879"/>
            </a:xfrm>
            <a:custGeom>
              <a:avLst/>
              <a:gdLst>
                <a:gd name="T0" fmla="*/ 0 w 2338"/>
                <a:gd name="T1" fmla="*/ 0 h 4143"/>
                <a:gd name="T2" fmla="*/ 0 w 2338"/>
                <a:gd name="T3" fmla="*/ 0 h 4143"/>
                <a:gd name="T4" fmla="*/ 0 w 2338"/>
                <a:gd name="T5" fmla="*/ 0 h 4143"/>
                <a:gd name="T6" fmla="*/ 0 w 2338"/>
                <a:gd name="T7" fmla="*/ 0 h 4143"/>
                <a:gd name="T8" fmla="*/ 0 w 2338"/>
                <a:gd name="T9" fmla="*/ 0 h 4143"/>
                <a:gd name="T10" fmla="*/ 0 w 2338"/>
                <a:gd name="T11" fmla="*/ 0 h 4143"/>
                <a:gd name="T12" fmla="*/ 0 w 2338"/>
                <a:gd name="T13" fmla="*/ 0 h 4143"/>
                <a:gd name="T14" fmla="*/ 0 w 2338"/>
                <a:gd name="T15" fmla="*/ 0 h 4143"/>
                <a:gd name="T16" fmla="*/ 0 w 2338"/>
                <a:gd name="T17" fmla="*/ 0 h 4143"/>
                <a:gd name="T18" fmla="*/ 0 w 2338"/>
                <a:gd name="T19" fmla="*/ 0 h 4143"/>
                <a:gd name="T20" fmla="*/ 0 w 2338"/>
                <a:gd name="T21" fmla="*/ 0 h 4143"/>
                <a:gd name="T22" fmla="*/ 0 w 2338"/>
                <a:gd name="T23" fmla="*/ 0 h 4143"/>
                <a:gd name="T24" fmla="*/ 0 w 2338"/>
                <a:gd name="T25" fmla="*/ 0 h 4143"/>
                <a:gd name="T26" fmla="*/ 0 w 2338"/>
                <a:gd name="T27" fmla="*/ 0 h 4143"/>
                <a:gd name="T28" fmla="*/ 0 w 2338"/>
                <a:gd name="T29" fmla="*/ 0 h 4143"/>
                <a:gd name="T30" fmla="*/ 0 w 2338"/>
                <a:gd name="T31" fmla="*/ 0 h 4143"/>
                <a:gd name="T32" fmla="*/ 0 w 2338"/>
                <a:gd name="T33" fmla="*/ 0 h 4143"/>
                <a:gd name="T34" fmla="*/ 0 w 2338"/>
                <a:gd name="T35" fmla="*/ 0 h 4143"/>
                <a:gd name="T36" fmla="*/ 0 w 2338"/>
                <a:gd name="T37" fmla="*/ 0 h 4143"/>
                <a:gd name="T38" fmla="*/ 0 w 2338"/>
                <a:gd name="T39" fmla="*/ 0 h 4143"/>
                <a:gd name="T40" fmla="*/ 0 w 2338"/>
                <a:gd name="T41" fmla="*/ 0 h 4143"/>
                <a:gd name="T42" fmla="*/ 0 w 2338"/>
                <a:gd name="T43" fmla="*/ 0 h 4143"/>
                <a:gd name="T44" fmla="*/ 0 w 2338"/>
                <a:gd name="T45" fmla="*/ 0 h 4143"/>
                <a:gd name="T46" fmla="*/ 0 w 2338"/>
                <a:gd name="T47" fmla="*/ 0 h 4143"/>
                <a:gd name="T48" fmla="*/ 0 w 2338"/>
                <a:gd name="T49" fmla="*/ 0 h 4143"/>
                <a:gd name="T50" fmla="*/ 0 w 2338"/>
                <a:gd name="T51" fmla="*/ 0 h 4143"/>
                <a:gd name="T52" fmla="*/ 0 w 2338"/>
                <a:gd name="T53" fmla="*/ 0 h 4143"/>
                <a:gd name="T54" fmla="*/ 0 w 2338"/>
                <a:gd name="T55" fmla="*/ 0 h 4143"/>
                <a:gd name="T56" fmla="*/ 0 w 2338"/>
                <a:gd name="T57" fmla="*/ 0 h 4143"/>
                <a:gd name="T58" fmla="*/ 0 w 2338"/>
                <a:gd name="T59" fmla="*/ 0 h 4143"/>
                <a:gd name="T60" fmla="*/ 0 w 2338"/>
                <a:gd name="T61" fmla="*/ 0 h 4143"/>
                <a:gd name="T62" fmla="*/ 0 w 2338"/>
                <a:gd name="T63" fmla="*/ 0 h 4143"/>
                <a:gd name="T64" fmla="*/ 0 w 2338"/>
                <a:gd name="T65" fmla="*/ 0 h 41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38"/>
                <a:gd name="T100" fmla="*/ 0 h 4143"/>
                <a:gd name="T101" fmla="*/ 2338 w 2338"/>
                <a:gd name="T102" fmla="*/ 4143 h 41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38" h="4143">
                  <a:moveTo>
                    <a:pt x="2338" y="0"/>
                  </a:moveTo>
                  <a:lnTo>
                    <a:pt x="2217" y="5"/>
                  </a:lnTo>
                  <a:lnTo>
                    <a:pt x="2100" y="24"/>
                  </a:lnTo>
                  <a:lnTo>
                    <a:pt x="1983" y="48"/>
                  </a:lnTo>
                  <a:lnTo>
                    <a:pt x="1866" y="86"/>
                  </a:lnTo>
                  <a:lnTo>
                    <a:pt x="1753" y="128"/>
                  </a:lnTo>
                  <a:lnTo>
                    <a:pt x="1645" y="186"/>
                  </a:lnTo>
                  <a:lnTo>
                    <a:pt x="1533" y="252"/>
                  </a:lnTo>
                  <a:lnTo>
                    <a:pt x="1429" y="324"/>
                  </a:lnTo>
                  <a:lnTo>
                    <a:pt x="1325" y="409"/>
                  </a:lnTo>
                  <a:lnTo>
                    <a:pt x="1225" y="500"/>
                  </a:lnTo>
                  <a:lnTo>
                    <a:pt x="1126" y="600"/>
                  </a:lnTo>
                  <a:lnTo>
                    <a:pt x="1030" y="709"/>
                  </a:lnTo>
                  <a:lnTo>
                    <a:pt x="939" y="824"/>
                  </a:lnTo>
                  <a:lnTo>
                    <a:pt x="853" y="947"/>
                  </a:lnTo>
                  <a:lnTo>
                    <a:pt x="766" y="1076"/>
                  </a:lnTo>
                  <a:lnTo>
                    <a:pt x="684" y="1214"/>
                  </a:lnTo>
                  <a:lnTo>
                    <a:pt x="606" y="1357"/>
                  </a:lnTo>
                  <a:lnTo>
                    <a:pt x="532" y="1509"/>
                  </a:lnTo>
                  <a:lnTo>
                    <a:pt x="463" y="1667"/>
                  </a:lnTo>
                  <a:lnTo>
                    <a:pt x="398" y="1828"/>
                  </a:lnTo>
                  <a:lnTo>
                    <a:pt x="338" y="1995"/>
                  </a:lnTo>
                  <a:lnTo>
                    <a:pt x="281" y="2171"/>
                  </a:lnTo>
                  <a:lnTo>
                    <a:pt x="229" y="2347"/>
                  </a:lnTo>
                  <a:lnTo>
                    <a:pt x="186" y="2533"/>
                  </a:lnTo>
                  <a:lnTo>
                    <a:pt x="143" y="2719"/>
                  </a:lnTo>
                  <a:lnTo>
                    <a:pt x="104" y="2914"/>
                  </a:lnTo>
                  <a:lnTo>
                    <a:pt x="74" y="3109"/>
                  </a:lnTo>
                  <a:lnTo>
                    <a:pt x="48" y="3309"/>
                  </a:lnTo>
                  <a:lnTo>
                    <a:pt x="26" y="3514"/>
                  </a:lnTo>
                  <a:lnTo>
                    <a:pt x="13" y="3719"/>
                  </a:lnTo>
                  <a:lnTo>
                    <a:pt x="4" y="3928"/>
                  </a:lnTo>
                  <a:lnTo>
                    <a:pt x="0" y="4143"/>
                  </a:ln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3" name="Freeform 10"/>
            <p:cNvSpPr>
              <a:spLocks/>
            </p:cNvSpPr>
            <p:nvPr/>
          </p:nvSpPr>
          <p:spPr bwMode="auto">
            <a:xfrm>
              <a:off x="1983" y="1798"/>
              <a:ext cx="1786" cy="1461"/>
            </a:xfrm>
            <a:custGeom>
              <a:avLst/>
              <a:gdLst>
                <a:gd name="T0" fmla="*/ 0 w 5325"/>
                <a:gd name="T1" fmla="*/ 0 h 3286"/>
                <a:gd name="T2" fmla="*/ 0 w 5325"/>
                <a:gd name="T3" fmla="*/ 0 h 3286"/>
                <a:gd name="T4" fmla="*/ 0 w 5325"/>
                <a:gd name="T5" fmla="*/ 0 h 3286"/>
                <a:gd name="T6" fmla="*/ 0 w 5325"/>
                <a:gd name="T7" fmla="*/ 0 h 3286"/>
                <a:gd name="T8" fmla="*/ 0 w 5325"/>
                <a:gd name="T9" fmla="*/ 0 h 3286"/>
                <a:gd name="T10" fmla="*/ 0 w 5325"/>
                <a:gd name="T11" fmla="*/ 0 h 3286"/>
                <a:gd name="T12" fmla="*/ 0 w 5325"/>
                <a:gd name="T13" fmla="*/ 0 h 3286"/>
                <a:gd name="T14" fmla="*/ 0 w 5325"/>
                <a:gd name="T15" fmla="*/ 0 h 3286"/>
                <a:gd name="T16" fmla="*/ 0 w 5325"/>
                <a:gd name="T17" fmla="*/ 0 h 3286"/>
                <a:gd name="T18" fmla="*/ 0 w 5325"/>
                <a:gd name="T19" fmla="*/ 0 h 3286"/>
                <a:gd name="T20" fmla="*/ 0 w 5325"/>
                <a:gd name="T21" fmla="*/ 0 h 3286"/>
                <a:gd name="T22" fmla="*/ 0 w 5325"/>
                <a:gd name="T23" fmla="*/ 0 h 3286"/>
                <a:gd name="T24" fmla="*/ 0 w 5325"/>
                <a:gd name="T25" fmla="*/ 0 h 3286"/>
                <a:gd name="T26" fmla="*/ 0 w 5325"/>
                <a:gd name="T27" fmla="*/ 0 h 3286"/>
                <a:gd name="T28" fmla="*/ 0 w 5325"/>
                <a:gd name="T29" fmla="*/ 0 h 3286"/>
                <a:gd name="T30" fmla="*/ 0 w 5325"/>
                <a:gd name="T31" fmla="*/ 0 h 3286"/>
                <a:gd name="T32" fmla="*/ 0 w 5325"/>
                <a:gd name="T33" fmla="*/ 0 h 3286"/>
                <a:gd name="T34" fmla="*/ 0 w 5325"/>
                <a:gd name="T35" fmla="*/ 0 h 3286"/>
                <a:gd name="T36" fmla="*/ 0 w 5325"/>
                <a:gd name="T37" fmla="*/ 0 h 3286"/>
                <a:gd name="T38" fmla="*/ 0 w 5325"/>
                <a:gd name="T39" fmla="*/ 0 h 3286"/>
                <a:gd name="T40" fmla="*/ 0 w 5325"/>
                <a:gd name="T41" fmla="*/ 0 h 3286"/>
                <a:gd name="T42" fmla="*/ 0 w 5325"/>
                <a:gd name="T43" fmla="*/ 0 h 3286"/>
                <a:gd name="T44" fmla="*/ 0 w 5325"/>
                <a:gd name="T45" fmla="*/ 0 h 3286"/>
                <a:gd name="T46" fmla="*/ 0 w 5325"/>
                <a:gd name="T47" fmla="*/ 0 h 3286"/>
                <a:gd name="T48" fmla="*/ 0 w 5325"/>
                <a:gd name="T49" fmla="*/ 0 h 3286"/>
                <a:gd name="T50" fmla="*/ 0 w 5325"/>
                <a:gd name="T51" fmla="*/ 0 h 3286"/>
                <a:gd name="T52" fmla="*/ 0 w 5325"/>
                <a:gd name="T53" fmla="*/ 0 h 3286"/>
                <a:gd name="T54" fmla="*/ 0 w 5325"/>
                <a:gd name="T55" fmla="*/ 0 h 3286"/>
                <a:gd name="T56" fmla="*/ 0 w 5325"/>
                <a:gd name="T57" fmla="*/ 0 h 3286"/>
                <a:gd name="T58" fmla="*/ 0 w 5325"/>
                <a:gd name="T59" fmla="*/ 0 h 3286"/>
                <a:gd name="T60" fmla="*/ 0 w 5325"/>
                <a:gd name="T61" fmla="*/ 0 h 3286"/>
                <a:gd name="T62" fmla="*/ 0 w 5325"/>
                <a:gd name="T63" fmla="*/ 0 h 3286"/>
                <a:gd name="T64" fmla="*/ 0 w 5325"/>
                <a:gd name="T65" fmla="*/ 0 h 32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25"/>
                <a:gd name="T100" fmla="*/ 0 h 3286"/>
                <a:gd name="T101" fmla="*/ 5325 w 5325"/>
                <a:gd name="T102" fmla="*/ 3286 h 32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25" h="3286">
                  <a:moveTo>
                    <a:pt x="5325" y="0"/>
                  </a:moveTo>
                  <a:lnTo>
                    <a:pt x="5052" y="5"/>
                  </a:lnTo>
                  <a:lnTo>
                    <a:pt x="4779" y="19"/>
                  </a:lnTo>
                  <a:lnTo>
                    <a:pt x="4515" y="39"/>
                  </a:lnTo>
                  <a:lnTo>
                    <a:pt x="4251" y="67"/>
                  </a:lnTo>
                  <a:lnTo>
                    <a:pt x="3996" y="105"/>
                  </a:lnTo>
                  <a:lnTo>
                    <a:pt x="3740" y="148"/>
                  </a:lnTo>
                  <a:lnTo>
                    <a:pt x="3494" y="200"/>
                  </a:lnTo>
                  <a:lnTo>
                    <a:pt x="3251" y="258"/>
                  </a:lnTo>
                  <a:lnTo>
                    <a:pt x="3017" y="324"/>
                  </a:lnTo>
                  <a:lnTo>
                    <a:pt x="2788" y="396"/>
                  </a:lnTo>
                  <a:lnTo>
                    <a:pt x="2563" y="477"/>
                  </a:lnTo>
                  <a:lnTo>
                    <a:pt x="2346" y="562"/>
                  </a:lnTo>
                  <a:lnTo>
                    <a:pt x="2138" y="653"/>
                  </a:lnTo>
                  <a:lnTo>
                    <a:pt x="1939" y="753"/>
                  </a:lnTo>
                  <a:lnTo>
                    <a:pt x="1744" y="853"/>
                  </a:lnTo>
                  <a:lnTo>
                    <a:pt x="1558" y="962"/>
                  </a:lnTo>
                  <a:lnTo>
                    <a:pt x="1385" y="1077"/>
                  </a:lnTo>
                  <a:lnTo>
                    <a:pt x="1216" y="1196"/>
                  </a:lnTo>
                  <a:lnTo>
                    <a:pt x="1056" y="1319"/>
                  </a:lnTo>
                  <a:lnTo>
                    <a:pt x="909" y="1448"/>
                  </a:lnTo>
                  <a:lnTo>
                    <a:pt x="770" y="1581"/>
                  </a:lnTo>
                  <a:lnTo>
                    <a:pt x="645" y="1719"/>
                  </a:lnTo>
                  <a:lnTo>
                    <a:pt x="524" y="1862"/>
                  </a:lnTo>
                  <a:lnTo>
                    <a:pt x="420" y="2005"/>
                  </a:lnTo>
                  <a:lnTo>
                    <a:pt x="324" y="2157"/>
                  </a:lnTo>
                  <a:lnTo>
                    <a:pt x="238" y="2310"/>
                  </a:lnTo>
                  <a:lnTo>
                    <a:pt x="169" y="2467"/>
                  </a:lnTo>
                  <a:lnTo>
                    <a:pt x="108" y="2624"/>
                  </a:lnTo>
                  <a:lnTo>
                    <a:pt x="60" y="2786"/>
                  </a:lnTo>
                  <a:lnTo>
                    <a:pt x="26" y="2948"/>
                  </a:lnTo>
                  <a:lnTo>
                    <a:pt x="8" y="3119"/>
                  </a:lnTo>
                  <a:lnTo>
                    <a:pt x="0" y="3286"/>
                  </a:ln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4" name="Freeform 11"/>
            <p:cNvSpPr>
              <a:spLocks/>
            </p:cNvSpPr>
            <p:nvPr/>
          </p:nvSpPr>
          <p:spPr bwMode="auto">
            <a:xfrm>
              <a:off x="1955" y="1437"/>
              <a:ext cx="1531" cy="1796"/>
            </a:xfrm>
            <a:custGeom>
              <a:avLst/>
              <a:gdLst>
                <a:gd name="T0" fmla="*/ 0 w 1440"/>
                <a:gd name="T1" fmla="*/ 6303 h 1584"/>
                <a:gd name="T2" fmla="*/ 94 w 1440"/>
                <a:gd name="T3" fmla="*/ 4967 h 1584"/>
                <a:gd name="T4" fmla="*/ 380 w 1440"/>
                <a:gd name="T5" fmla="*/ 3442 h 1584"/>
                <a:gd name="T6" fmla="*/ 941 w 1440"/>
                <a:gd name="T7" fmla="*/ 1913 h 1584"/>
                <a:gd name="T8" fmla="*/ 1788 w 1440"/>
                <a:gd name="T9" fmla="*/ 762 h 1584"/>
                <a:gd name="T10" fmla="*/ 2450 w 1440"/>
                <a:gd name="T11" fmla="*/ 186 h 1584"/>
                <a:gd name="T12" fmla="*/ 2826 w 1440"/>
                <a:gd name="T13" fmla="*/ 0 h 15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0"/>
                <a:gd name="T22" fmla="*/ 0 h 1584"/>
                <a:gd name="T23" fmla="*/ 1440 w 1440"/>
                <a:gd name="T24" fmla="*/ 1584 h 15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0" h="1584">
                  <a:moveTo>
                    <a:pt x="0" y="1584"/>
                  </a:moveTo>
                  <a:cubicBezTo>
                    <a:pt x="8" y="1476"/>
                    <a:pt x="16" y="1368"/>
                    <a:pt x="48" y="1248"/>
                  </a:cubicBezTo>
                  <a:cubicBezTo>
                    <a:pt x="80" y="1128"/>
                    <a:pt x="120" y="992"/>
                    <a:pt x="192" y="864"/>
                  </a:cubicBezTo>
                  <a:cubicBezTo>
                    <a:pt x="264" y="736"/>
                    <a:pt x="360" y="592"/>
                    <a:pt x="480" y="480"/>
                  </a:cubicBezTo>
                  <a:cubicBezTo>
                    <a:pt x="600" y="368"/>
                    <a:pt x="784" y="264"/>
                    <a:pt x="912" y="192"/>
                  </a:cubicBezTo>
                  <a:cubicBezTo>
                    <a:pt x="1040" y="120"/>
                    <a:pt x="1160" y="80"/>
                    <a:pt x="1248" y="48"/>
                  </a:cubicBezTo>
                  <a:cubicBezTo>
                    <a:pt x="1336" y="16"/>
                    <a:pt x="1388" y="8"/>
                    <a:pt x="144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2068" y="1982"/>
              <a:ext cx="204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 altLang="zh-CN"/>
            </a:p>
          </p:txBody>
        </p:sp>
        <p:sp>
          <p:nvSpPr>
            <p:cNvPr id="13326" name="Text Box 13"/>
            <p:cNvSpPr txBox="1">
              <a:spLocks noChangeArrowheads="1"/>
            </p:cNvSpPr>
            <p:nvPr/>
          </p:nvSpPr>
          <p:spPr bwMode="auto">
            <a:xfrm>
              <a:off x="2240" y="1726"/>
              <a:ext cx="35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r>
                <a:rPr lang="en-US" altLang="zh-CN" sz="1100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 altLang="zh-CN"/>
            </a:p>
          </p:txBody>
        </p:sp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2414" y="1521"/>
              <a:ext cx="35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r>
                <a:rPr lang="en-US" altLang="zh-CN" sz="1100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 altLang="zh-CN"/>
            </a:p>
          </p:txBody>
        </p:sp>
        <p:sp>
          <p:nvSpPr>
            <p:cNvPr id="13328" name="Freeform 15"/>
            <p:cNvSpPr>
              <a:spLocks/>
            </p:cNvSpPr>
            <p:nvPr/>
          </p:nvSpPr>
          <p:spPr bwMode="auto">
            <a:xfrm>
              <a:off x="2159" y="1592"/>
              <a:ext cx="562" cy="662"/>
            </a:xfrm>
            <a:custGeom>
              <a:avLst/>
              <a:gdLst>
                <a:gd name="T0" fmla="*/ 0 w 528"/>
                <a:gd name="T1" fmla="*/ 2319 h 584"/>
                <a:gd name="T2" fmla="*/ 381 w 528"/>
                <a:gd name="T3" fmla="*/ 1367 h 584"/>
                <a:gd name="T4" fmla="*/ 861 w 528"/>
                <a:gd name="T5" fmla="*/ 220 h 584"/>
                <a:gd name="T6" fmla="*/ 1049 w 528"/>
                <a:gd name="T7" fmla="*/ 29 h 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584"/>
                <a:gd name="T14" fmla="*/ 528 w 528"/>
                <a:gd name="T15" fmla="*/ 584 h 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584">
                  <a:moveTo>
                    <a:pt x="0" y="584"/>
                  </a:moveTo>
                  <a:cubicBezTo>
                    <a:pt x="60" y="508"/>
                    <a:pt x="120" y="432"/>
                    <a:pt x="192" y="344"/>
                  </a:cubicBezTo>
                  <a:cubicBezTo>
                    <a:pt x="264" y="256"/>
                    <a:pt x="376" y="112"/>
                    <a:pt x="432" y="56"/>
                  </a:cubicBezTo>
                  <a:cubicBezTo>
                    <a:pt x="488" y="0"/>
                    <a:pt x="508" y="4"/>
                    <a:pt x="528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miter lim="800000"/>
              <a:headEnd type="none" w="sm" len="sm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1598" y="1854"/>
              <a:ext cx="357" cy="346"/>
            </a:xfrm>
            <a:custGeom>
              <a:avLst/>
              <a:gdLst>
                <a:gd name="T0" fmla="*/ 653 w 336"/>
                <a:gd name="T1" fmla="*/ 1260 h 304"/>
                <a:gd name="T2" fmla="*/ 561 w 336"/>
                <a:gd name="T3" fmla="*/ 467 h 304"/>
                <a:gd name="T4" fmla="*/ 373 w 336"/>
                <a:gd name="T5" fmla="*/ 65 h 304"/>
                <a:gd name="T6" fmla="*/ 94 w 336"/>
                <a:gd name="T7" fmla="*/ 65 h 304"/>
                <a:gd name="T8" fmla="*/ 0 w 336"/>
                <a:gd name="T9" fmla="*/ 265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04"/>
                <a:gd name="T17" fmla="*/ 336 w 336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04">
                  <a:moveTo>
                    <a:pt x="336" y="304"/>
                  </a:moveTo>
                  <a:cubicBezTo>
                    <a:pt x="324" y="232"/>
                    <a:pt x="312" y="160"/>
                    <a:pt x="288" y="112"/>
                  </a:cubicBezTo>
                  <a:cubicBezTo>
                    <a:pt x="264" y="64"/>
                    <a:pt x="232" y="32"/>
                    <a:pt x="192" y="16"/>
                  </a:cubicBezTo>
                  <a:cubicBezTo>
                    <a:pt x="152" y="0"/>
                    <a:pt x="80" y="8"/>
                    <a:pt x="48" y="16"/>
                  </a:cubicBezTo>
                  <a:cubicBezTo>
                    <a:pt x="16" y="24"/>
                    <a:pt x="8" y="56"/>
                    <a:pt x="0" y="64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miter lim="800000"/>
              <a:headEnd type="none" w="sm" len="sm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0" name="Text Box 17"/>
            <p:cNvSpPr txBox="1">
              <a:spLocks noChangeArrowheads="1"/>
            </p:cNvSpPr>
            <p:nvPr/>
          </p:nvSpPr>
          <p:spPr bwMode="auto">
            <a:xfrm>
              <a:off x="1343" y="1828"/>
              <a:ext cx="35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r>
                <a:rPr lang="en-US" altLang="zh-CN" sz="1100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 altLang="zh-CN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2874" y="1492"/>
              <a:ext cx="561" cy="217"/>
            </a:xfrm>
            <a:custGeom>
              <a:avLst/>
              <a:gdLst>
                <a:gd name="T0" fmla="*/ 1031 w 528"/>
                <a:gd name="T1" fmla="*/ 0 h 192"/>
                <a:gd name="T2" fmla="*/ 653 w 528"/>
                <a:gd name="T3" fmla="*/ 184 h 192"/>
                <a:gd name="T4" fmla="*/ 373 w 528"/>
                <a:gd name="T5" fmla="*/ 368 h 192"/>
                <a:gd name="T6" fmla="*/ 0 w 528"/>
                <a:gd name="T7" fmla="*/ 738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192"/>
                <a:gd name="T14" fmla="*/ 528 w 528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192">
                  <a:moveTo>
                    <a:pt x="528" y="0"/>
                  </a:moveTo>
                  <a:cubicBezTo>
                    <a:pt x="460" y="16"/>
                    <a:pt x="392" y="32"/>
                    <a:pt x="336" y="48"/>
                  </a:cubicBezTo>
                  <a:cubicBezTo>
                    <a:pt x="280" y="64"/>
                    <a:pt x="248" y="72"/>
                    <a:pt x="192" y="96"/>
                  </a:cubicBezTo>
                  <a:cubicBezTo>
                    <a:pt x="136" y="120"/>
                    <a:pt x="68" y="156"/>
                    <a:pt x="0" y="192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miter lim="800000"/>
              <a:headEnd type="none" w="sm" len="sm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2619" y="1655"/>
              <a:ext cx="459" cy="273"/>
            </a:xfrm>
            <a:custGeom>
              <a:avLst/>
              <a:gdLst>
                <a:gd name="T0" fmla="*/ 842 w 432"/>
                <a:gd name="T1" fmla="*/ 0 h 240"/>
                <a:gd name="T2" fmla="*/ 373 w 432"/>
                <a:gd name="T3" fmla="*/ 394 h 240"/>
                <a:gd name="T4" fmla="*/ 0 w 432"/>
                <a:gd name="T5" fmla="*/ 994 h 240"/>
                <a:gd name="T6" fmla="*/ 0 60000 65536"/>
                <a:gd name="T7" fmla="*/ 0 60000 65536"/>
                <a:gd name="T8" fmla="*/ 0 60000 65536"/>
                <a:gd name="T9" fmla="*/ 0 w 432"/>
                <a:gd name="T10" fmla="*/ 0 h 240"/>
                <a:gd name="T11" fmla="*/ 432 w 43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240">
                  <a:moveTo>
                    <a:pt x="432" y="0"/>
                  </a:moveTo>
                  <a:cubicBezTo>
                    <a:pt x="348" y="28"/>
                    <a:pt x="264" y="56"/>
                    <a:pt x="192" y="96"/>
                  </a:cubicBezTo>
                  <a:cubicBezTo>
                    <a:pt x="120" y="136"/>
                    <a:pt x="60" y="188"/>
                    <a:pt x="0" y="24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 type="none" w="sm" len="sm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3" name="Freeform 20"/>
            <p:cNvSpPr>
              <a:spLocks/>
            </p:cNvSpPr>
            <p:nvPr/>
          </p:nvSpPr>
          <p:spPr bwMode="auto">
            <a:xfrm>
              <a:off x="2108" y="1655"/>
              <a:ext cx="613" cy="780"/>
            </a:xfrm>
            <a:custGeom>
              <a:avLst/>
              <a:gdLst>
                <a:gd name="T0" fmla="*/ 0 w 576"/>
                <a:gd name="T1" fmla="*/ 2673 h 688"/>
                <a:gd name="T2" fmla="*/ 284 w 576"/>
                <a:gd name="T3" fmla="*/ 2673 h 688"/>
                <a:gd name="T4" fmla="*/ 381 w 576"/>
                <a:gd name="T5" fmla="*/ 2288 h 688"/>
                <a:gd name="T6" fmla="*/ 284 w 576"/>
                <a:gd name="T7" fmla="*/ 1910 h 688"/>
                <a:gd name="T8" fmla="*/ 190 w 576"/>
                <a:gd name="T9" fmla="*/ 1527 h 688"/>
                <a:gd name="T10" fmla="*/ 381 w 576"/>
                <a:gd name="T11" fmla="*/ 1337 h 688"/>
                <a:gd name="T12" fmla="*/ 574 w 576"/>
                <a:gd name="T13" fmla="*/ 1337 h 688"/>
                <a:gd name="T14" fmla="*/ 763 w 576"/>
                <a:gd name="T15" fmla="*/ 1527 h 688"/>
                <a:gd name="T16" fmla="*/ 1045 w 576"/>
                <a:gd name="T17" fmla="*/ 1147 h 688"/>
                <a:gd name="T18" fmla="*/ 954 w 576"/>
                <a:gd name="T19" fmla="*/ 383 h 688"/>
                <a:gd name="T20" fmla="*/ 1142 w 576"/>
                <a:gd name="T21" fmla="*/ 0 h 6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6"/>
                <a:gd name="T34" fmla="*/ 0 h 688"/>
                <a:gd name="T35" fmla="*/ 576 w 576"/>
                <a:gd name="T36" fmla="*/ 688 h 6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6" h="688">
                  <a:moveTo>
                    <a:pt x="0" y="672"/>
                  </a:moveTo>
                  <a:cubicBezTo>
                    <a:pt x="56" y="680"/>
                    <a:pt x="112" y="688"/>
                    <a:pt x="144" y="672"/>
                  </a:cubicBezTo>
                  <a:cubicBezTo>
                    <a:pt x="176" y="656"/>
                    <a:pt x="192" y="608"/>
                    <a:pt x="192" y="576"/>
                  </a:cubicBezTo>
                  <a:cubicBezTo>
                    <a:pt x="192" y="544"/>
                    <a:pt x="160" y="512"/>
                    <a:pt x="144" y="480"/>
                  </a:cubicBezTo>
                  <a:cubicBezTo>
                    <a:pt x="128" y="448"/>
                    <a:pt x="88" y="408"/>
                    <a:pt x="96" y="384"/>
                  </a:cubicBezTo>
                  <a:cubicBezTo>
                    <a:pt x="104" y="360"/>
                    <a:pt x="160" y="344"/>
                    <a:pt x="192" y="336"/>
                  </a:cubicBezTo>
                  <a:cubicBezTo>
                    <a:pt x="224" y="328"/>
                    <a:pt x="256" y="328"/>
                    <a:pt x="288" y="336"/>
                  </a:cubicBezTo>
                  <a:cubicBezTo>
                    <a:pt x="320" y="344"/>
                    <a:pt x="344" y="392"/>
                    <a:pt x="384" y="384"/>
                  </a:cubicBezTo>
                  <a:cubicBezTo>
                    <a:pt x="424" y="376"/>
                    <a:pt x="512" y="336"/>
                    <a:pt x="528" y="288"/>
                  </a:cubicBezTo>
                  <a:cubicBezTo>
                    <a:pt x="544" y="240"/>
                    <a:pt x="472" y="144"/>
                    <a:pt x="480" y="96"/>
                  </a:cubicBezTo>
                  <a:cubicBezTo>
                    <a:pt x="488" y="48"/>
                    <a:pt x="532" y="24"/>
                    <a:pt x="576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 type="none" w="sm" len="sm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4" name="Line 21"/>
            <p:cNvSpPr>
              <a:spLocks noChangeShapeType="1"/>
            </p:cNvSpPr>
            <p:nvPr/>
          </p:nvSpPr>
          <p:spPr bwMode="auto">
            <a:xfrm>
              <a:off x="1343" y="3179"/>
              <a:ext cx="1122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5" name="Line 22"/>
            <p:cNvSpPr>
              <a:spLocks noChangeShapeType="1"/>
            </p:cNvSpPr>
            <p:nvPr/>
          </p:nvSpPr>
          <p:spPr bwMode="auto">
            <a:xfrm>
              <a:off x="1394" y="2853"/>
              <a:ext cx="1122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6" name="Text Box 23"/>
            <p:cNvSpPr txBox="1">
              <a:spLocks noChangeArrowheads="1"/>
            </p:cNvSpPr>
            <p:nvPr/>
          </p:nvSpPr>
          <p:spPr bwMode="auto">
            <a:xfrm>
              <a:off x="954" y="3146"/>
              <a:ext cx="86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120 km</a:t>
              </a:r>
              <a:endParaRPr lang="en-US" altLang="zh-CN"/>
            </a:p>
          </p:txBody>
        </p:sp>
        <p:sp>
          <p:nvSpPr>
            <p:cNvPr id="13337" name="Line 24"/>
            <p:cNvSpPr>
              <a:spLocks noChangeShapeType="1"/>
            </p:cNvSpPr>
            <p:nvPr/>
          </p:nvSpPr>
          <p:spPr bwMode="auto">
            <a:xfrm>
              <a:off x="1496" y="1219"/>
              <a:ext cx="1123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8" name="Text Box 25"/>
            <p:cNvSpPr txBox="1">
              <a:spLocks noChangeArrowheads="1"/>
            </p:cNvSpPr>
            <p:nvPr/>
          </p:nvSpPr>
          <p:spPr bwMode="auto">
            <a:xfrm>
              <a:off x="1241" y="855"/>
              <a:ext cx="86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&gt;2Re</a:t>
              </a:r>
              <a:endParaRPr lang="en-US" altLang="zh-CN"/>
            </a:p>
          </p:txBody>
        </p:sp>
        <p:sp>
          <p:nvSpPr>
            <p:cNvPr id="13339" name="Text Box 26"/>
            <p:cNvSpPr txBox="1">
              <a:spLocks noChangeArrowheads="1"/>
            </p:cNvSpPr>
            <p:nvPr/>
          </p:nvSpPr>
          <p:spPr bwMode="auto">
            <a:xfrm>
              <a:off x="2363" y="2809"/>
              <a:ext cx="868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800 km</a:t>
              </a:r>
              <a:endParaRPr lang="en-US" altLang="zh-CN"/>
            </a:p>
          </p:txBody>
        </p:sp>
        <p:sp>
          <p:nvSpPr>
            <p:cNvPr id="13340" name="Line 27"/>
            <p:cNvSpPr>
              <a:spLocks noChangeShapeType="1"/>
            </p:cNvSpPr>
            <p:nvPr/>
          </p:nvSpPr>
          <p:spPr bwMode="auto">
            <a:xfrm flipV="1">
              <a:off x="960" y="3287"/>
              <a:ext cx="644" cy="2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1" name="Text Box 28"/>
            <p:cNvSpPr txBox="1">
              <a:spLocks noChangeArrowheads="1"/>
            </p:cNvSpPr>
            <p:nvPr/>
          </p:nvSpPr>
          <p:spPr bwMode="auto">
            <a:xfrm>
              <a:off x="425" y="3482"/>
              <a:ext cx="72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>
                  <a:solidFill>
                    <a:srgbClr val="000000"/>
                  </a:solidFill>
                  <a:latin typeface="Times New Roman" pitchFamily="18" charset="0"/>
                </a:rPr>
                <a:t>Auroral Oval</a:t>
              </a:r>
              <a:endParaRPr lang="en-US" altLang="zh-CN"/>
            </a:p>
          </p:txBody>
        </p:sp>
        <p:sp>
          <p:nvSpPr>
            <p:cNvPr id="13342" name="Text Box 29"/>
            <p:cNvSpPr txBox="1">
              <a:spLocks noChangeArrowheads="1"/>
            </p:cNvSpPr>
            <p:nvPr/>
          </p:nvSpPr>
          <p:spPr bwMode="auto">
            <a:xfrm>
              <a:off x="2925" y="2870"/>
              <a:ext cx="1785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ts val="200"/>
                </a:spcBef>
              </a:pPr>
              <a:r>
                <a:rPr lang="en-US" altLang="zh-CN" sz="2000">
                  <a:latin typeface="方正姚体" pitchFamily="2" charset="-122"/>
                  <a:ea typeface="方正姚体" pitchFamily="2" charset="-122"/>
                </a:rPr>
                <a:t>Soft particle precipitation</a:t>
              </a:r>
              <a:endParaRPr lang="zh-CN" altLang="en-US" sz="2000">
                <a:latin typeface="方正姚体" pitchFamily="2" charset="-122"/>
                <a:ea typeface="方正姚体" pitchFamily="2" charset="-122"/>
              </a:endParaRPr>
            </a:p>
            <a:p>
              <a:pPr eaLnBrk="1" hangingPunct="1">
                <a:spcBef>
                  <a:spcPts val="200"/>
                </a:spcBef>
              </a:pPr>
              <a:r>
                <a:rPr lang="en-US" altLang="zh-CN" sz="2000">
                  <a:latin typeface="方正姚体" pitchFamily="2" charset="-122"/>
                  <a:ea typeface="方正姚体" pitchFamily="2" charset="-122"/>
                </a:rPr>
                <a:t>Joule heating</a:t>
              </a:r>
              <a:endParaRPr lang="zh-CN" altLang="en-US" sz="2000">
                <a:latin typeface="方正姚体" pitchFamily="2" charset="-122"/>
                <a:ea typeface="方正姚体" pitchFamily="2" charset="-122"/>
              </a:endParaRPr>
            </a:p>
          </p:txBody>
        </p:sp>
        <p:sp>
          <p:nvSpPr>
            <p:cNvPr id="13343" name="Text Box 30"/>
            <p:cNvSpPr txBox="1">
              <a:spLocks noChangeArrowheads="1"/>
            </p:cNvSpPr>
            <p:nvPr/>
          </p:nvSpPr>
          <p:spPr bwMode="auto">
            <a:xfrm>
              <a:off x="3792" y="1339"/>
              <a:ext cx="1480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lg"/>
                </a14:hiddenLine>
              </a:ext>
            </a:extLst>
          </p:spPr>
          <p:txBody>
            <a:bodyPr lIns="66743" tIns="33371" rIns="66743" bIns="3337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>
                  <a:latin typeface="方正姚体" pitchFamily="2" charset="-122"/>
                  <a:ea typeface="方正姚体" pitchFamily="2" charset="-122"/>
                </a:rPr>
                <a:t>Parallel electric field</a:t>
              </a:r>
              <a:endParaRPr lang="zh-CN" altLang="en-US" sz="2000">
                <a:latin typeface="方正姚体" pitchFamily="2" charset="-122"/>
                <a:ea typeface="方正姚体" pitchFamily="2" charset="-122"/>
              </a:endParaRPr>
            </a:p>
            <a:p>
              <a:pPr eaLnBrk="1" hangingPunct="1">
                <a:spcBef>
                  <a:spcPts val="200"/>
                </a:spcBef>
              </a:pPr>
              <a:r>
                <a:rPr lang="en-US" altLang="zh-CN" sz="2000">
                  <a:latin typeface="方正姚体" pitchFamily="2" charset="-122"/>
                  <a:ea typeface="方正姚体" pitchFamily="2" charset="-122"/>
                </a:rPr>
                <a:t>Gravity</a:t>
              </a:r>
              <a:endParaRPr lang="zh-CN" altLang="en-US" sz="2000">
                <a:latin typeface="方正姚体" pitchFamily="2" charset="-122"/>
                <a:ea typeface="方正姚体" pitchFamily="2" charset="-122"/>
              </a:endParaRPr>
            </a:p>
            <a:p>
              <a:pPr eaLnBrk="1" hangingPunct="1">
                <a:spcBef>
                  <a:spcPts val="200"/>
                </a:spcBef>
              </a:pPr>
              <a:endParaRPr lang="zh-CN" altLang="en-US" sz="2000">
                <a:latin typeface="方正姚体" pitchFamily="2" charset="-122"/>
                <a:ea typeface="方正姚体" pitchFamily="2" charset="-122"/>
              </a:endParaRPr>
            </a:p>
          </p:txBody>
        </p:sp>
        <p:sp>
          <p:nvSpPr>
            <p:cNvPr id="13344" name="Text Box 31"/>
            <p:cNvSpPr txBox="1">
              <a:spLocks noChangeArrowheads="1"/>
            </p:cNvSpPr>
            <p:nvPr/>
          </p:nvSpPr>
          <p:spPr bwMode="auto">
            <a:xfrm>
              <a:off x="2418" y="594"/>
              <a:ext cx="1351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latin typeface="方正姚体" pitchFamily="2" charset="-122"/>
                  <a:ea typeface="方正姚体" pitchFamily="2" charset="-122"/>
                </a:rPr>
                <a:t>Parallel electric field</a:t>
              </a:r>
              <a:endParaRPr lang="zh-CN" altLang="en-US" dirty="0">
                <a:latin typeface="方正姚体" pitchFamily="2" charset="-122"/>
                <a:ea typeface="方正姚体" pitchFamily="2" charset="-122"/>
              </a:endParaRPr>
            </a:p>
            <a:p>
              <a:pPr eaLnBrk="1" hangingPunct="1"/>
              <a:r>
                <a:rPr lang="en-US" altLang="zh-CN" dirty="0">
                  <a:latin typeface="方正姚体" pitchFamily="2" charset="-122"/>
                  <a:ea typeface="方正姚体" pitchFamily="2" charset="-122"/>
                </a:rPr>
                <a:t>Eccentric force</a:t>
              </a:r>
              <a:endParaRPr lang="zh-CN" altLang="en-US" dirty="0">
                <a:latin typeface="方正姚体" pitchFamily="2" charset="-122"/>
                <a:ea typeface="方正姚体" pitchFamily="2" charset="-122"/>
              </a:endParaRPr>
            </a:p>
          </p:txBody>
        </p:sp>
        <p:grpSp>
          <p:nvGrpSpPr>
            <p:cNvPr id="13345" name="Group 32"/>
            <p:cNvGrpSpPr>
              <a:grpSpLocks/>
            </p:cNvGrpSpPr>
            <p:nvPr/>
          </p:nvGrpSpPr>
          <p:grpSpPr bwMode="auto">
            <a:xfrm>
              <a:off x="654" y="1032"/>
              <a:ext cx="306" cy="409"/>
              <a:chOff x="624" y="624"/>
              <a:chExt cx="288" cy="384"/>
            </a:xfrm>
          </p:grpSpPr>
          <p:sp>
            <p:nvSpPr>
              <p:cNvPr id="13365" name="Oval 33"/>
              <p:cNvSpPr>
                <a:spLocks noChangeArrowheads="1"/>
              </p:cNvSpPr>
              <p:nvPr/>
            </p:nvSpPr>
            <p:spPr bwMode="auto">
              <a:xfrm>
                <a:off x="672" y="720"/>
                <a:ext cx="192" cy="19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6" name="Line 34"/>
              <p:cNvSpPr>
                <a:spLocks noChangeShapeType="1"/>
              </p:cNvSpPr>
              <p:nvPr/>
            </p:nvSpPr>
            <p:spPr bwMode="auto">
              <a:xfrm>
                <a:off x="768" y="624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67" name="Line 35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346" name="Group 36"/>
            <p:cNvGrpSpPr>
              <a:grpSpLocks/>
            </p:cNvGrpSpPr>
            <p:nvPr/>
          </p:nvGrpSpPr>
          <p:grpSpPr bwMode="auto">
            <a:xfrm>
              <a:off x="654" y="1849"/>
              <a:ext cx="306" cy="408"/>
              <a:chOff x="624" y="624"/>
              <a:chExt cx="288" cy="384"/>
            </a:xfrm>
          </p:grpSpPr>
          <p:sp>
            <p:nvSpPr>
              <p:cNvPr id="13362" name="Oval 37"/>
              <p:cNvSpPr>
                <a:spLocks noChangeArrowheads="1"/>
              </p:cNvSpPr>
              <p:nvPr/>
            </p:nvSpPr>
            <p:spPr bwMode="auto">
              <a:xfrm>
                <a:off x="672" y="720"/>
                <a:ext cx="192" cy="19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3" name="Line 38"/>
              <p:cNvSpPr>
                <a:spLocks noChangeShapeType="1"/>
              </p:cNvSpPr>
              <p:nvPr/>
            </p:nvSpPr>
            <p:spPr bwMode="auto">
              <a:xfrm>
                <a:off x="768" y="624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64" name="Line 39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347" name="Group 40"/>
            <p:cNvGrpSpPr>
              <a:grpSpLocks/>
            </p:cNvGrpSpPr>
            <p:nvPr/>
          </p:nvGrpSpPr>
          <p:grpSpPr bwMode="auto">
            <a:xfrm>
              <a:off x="705" y="2717"/>
              <a:ext cx="306" cy="408"/>
              <a:chOff x="624" y="624"/>
              <a:chExt cx="288" cy="384"/>
            </a:xfrm>
          </p:grpSpPr>
          <p:sp>
            <p:nvSpPr>
              <p:cNvPr id="13359" name="Oval 41"/>
              <p:cNvSpPr>
                <a:spLocks noChangeArrowheads="1"/>
              </p:cNvSpPr>
              <p:nvPr/>
            </p:nvSpPr>
            <p:spPr bwMode="auto">
              <a:xfrm>
                <a:off x="672" y="720"/>
                <a:ext cx="192" cy="19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0" name="Line 42"/>
              <p:cNvSpPr>
                <a:spLocks noChangeShapeType="1"/>
              </p:cNvSpPr>
              <p:nvPr/>
            </p:nvSpPr>
            <p:spPr bwMode="auto">
              <a:xfrm>
                <a:off x="768" y="624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61" name="Line 4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3348" name="Text Box 44"/>
            <p:cNvSpPr txBox="1">
              <a:spLocks noChangeArrowheads="1"/>
            </p:cNvSpPr>
            <p:nvPr/>
          </p:nvSpPr>
          <p:spPr bwMode="auto">
            <a:xfrm>
              <a:off x="576" y="768"/>
              <a:ext cx="37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>
                  <a:solidFill>
                    <a:srgbClr val="000000"/>
                  </a:solidFill>
                  <a:latin typeface="Lucida Calligraphy" pitchFamily="66" charset="0"/>
                </a:rPr>
                <a:t>MIT-HIO</a:t>
              </a:r>
              <a:endParaRPr lang="en-US" altLang="zh-CN"/>
            </a:p>
          </p:txBody>
        </p:sp>
        <p:sp>
          <p:nvSpPr>
            <p:cNvPr id="13349" name="Text Box 45"/>
            <p:cNvSpPr txBox="1">
              <a:spLocks noChangeArrowheads="1"/>
            </p:cNvSpPr>
            <p:nvPr/>
          </p:nvSpPr>
          <p:spPr bwMode="auto">
            <a:xfrm>
              <a:off x="576" y="1632"/>
              <a:ext cx="468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>
                  <a:solidFill>
                    <a:srgbClr val="000000"/>
                  </a:solidFill>
                  <a:latin typeface="Lucida Calligraphy" pitchFamily="66" charset="0"/>
                </a:rPr>
                <a:t>MIT-MEO</a:t>
              </a:r>
              <a:endParaRPr lang="en-US" altLang="zh-CN"/>
            </a:p>
          </p:txBody>
        </p:sp>
        <p:sp>
          <p:nvSpPr>
            <p:cNvPr id="13350" name="Text Box 46"/>
            <p:cNvSpPr txBox="1">
              <a:spLocks noChangeArrowheads="1"/>
            </p:cNvSpPr>
            <p:nvPr/>
          </p:nvSpPr>
          <p:spPr bwMode="auto">
            <a:xfrm>
              <a:off x="624" y="2496"/>
              <a:ext cx="50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>
                  <a:solidFill>
                    <a:srgbClr val="000000"/>
                  </a:solidFill>
                  <a:latin typeface="Lucida Calligraphy" pitchFamily="66" charset="0"/>
                </a:rPr>
                <a:t>MIT-LEO1</a:t>
              </a:r>
            </a:p>
            <a:p>
              <a:pPr eaLnBrk="1" hangingPunct="1"/>
              <a:r>
                <a:rPr lang="en-US" altLang="zh-CN" sz="1000" b="1">
                  <a:solidFill>
                    <a:srgbClr val="000000"/>
                  </a:solidFill>
                  <a:latin typeface="Lucida Calligraphy" pitchFamily="66" charset="0"/>
                </a:rPr>
                <a:t>MIT-LEO2</a:t>
              </a:r>
              <a:endParaRPr lang="en-US" altLang="zh-CN"/>
            </a:p>
          </p:txBody>
        </p:sp>
        <p:sp>
          <p:nvSpPr>
            <p:cNvPr id="13351" name="Freeform 47"/>
            <p:cNvSpPr>
              <a:spLocks/>
            </p:cNvSpPr>
            <p:nvPr/>
          </p:nvSpPr>
          <p:spPr bwMode="auto">
            <a:xfrm flipV="1">
              <a:off x="973" y="890"/>
              <a:ext cx="4439" cy="337"/>
            </a:xfrm>
            <a:custGeom>
              <a:avLst/>
              <a:gdLst>
                <a:gd name="T0" fmla="*/ 0 w 1248"/>
                <a:gd name="T1" fmla="*/ 0 h 144"/>
                <a:gd name="T2" fmla="*/ 830058235 w 1248"/>
                <a:gd name="T3" fmla="*/ 1660942 h 144"/>
                <a:gd name="T4" fmla="*/ 1438771205 w 1248"/>
                <a:gd name="T5" fmla="*/ 0 h 144"/>
                <a:gd name="T6" fmla="*/ 0 60000 65536"/>
                <a:gd name="T7" fmla="*/ 0 60000 65536"/>
                <a:gd name="T8" fmla="*/ 0 60000 65536"/>
                <a:gd name="T9" fmla="*/ 0 w 1248"/>
                <a:gd name="T10" fmla="*/ 0 h 144"/>
                <a:gd name="T11" fmla="*/ 1248 w 12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44">
                  <a:moveTo>
                    <a:pt x="0" y="0"/>
                  </a:moveTo>
                  <a:cubicBezTo>
                    <a:pt x="256" y="72"/>
                    <a:pt x="512" y="144"/>
                    <a:pt x="720" y="144"/>
                  </a:cubicBezTo>
                  <a:cubicBezTo>
                    <a:pt x="928" y="144"/>
                    <a:pt x="1160" y="24"/>
                    <a:pt x="1248" y="0"/>
                  </a:cubicBezTo>
                </a:path>
              </a:pathLst>
            </a:custGeom>
            <a:noFill/>
            <a:ln w="2222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2" name="Freeform 48"/>
            <p:cNvSpPr>
              <a:spLocks/>
            </p:cNvSpPr>
            <p:nvPr/>
          </p:nvSpPr>
          <p:spPr bwMode="auto">
            <a:xfrm flipV="1">
              <a:off x="930" y="1661"/>
              <a:ext cx="4672" cy="363"/>
            </a:xfrm>
            <a:custGeom>
              <a:avLst/>
              <a:gdLst>
                <a:gd name="T0" fmla="*/ 0 w 1248"/>
                <a:gd name="T1" fmla="*/ 0 h 144"/>
                <a:gd name="T2" fmla="*/ 1456944422 w 1248"/>
                <a:gd name="T3" fmla="*/ 3762082 h 144"/>
                <a:gd name="T4" fmla="*/ 2147483647 w 1248"/>
                <a:gd name="T5" fmla="*/ 0 h 144"/>
                <a:gd name="T6" fmla="*/ 0 60000 65536"/>
                <a:gd name="T7" fmla="*/ 0 60000 65536"/>
                <a:gd name="T8" fmla="*/ 0 60000 65536"/>
                <a:gd name="T9" fmla="*/ 0 w 1248"/>
                <a:gd name="T10" fmla="*/ 0 h 144"/>
                <a:gd name="T11" fmla="*/ 1248 w 12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44">
                  <a:moveTo>
                    <a:pt x="0" y="0"/>
                  </a:moveTo>
                  <a:cubicBezTo>
                    <a:pt x="256" y="72"/>
                    <a:pt x="512" y="144"/>
                    <a:pt x="720" y="144"/>
                  </a:cubicBezTo>
                  <a:cubicBezTo>
                    <a:pt x="928" y="144"/>
                    <a:pt x="1160" y="24"/>
                    <a:pt x="1248" y="0"/>
                  </a:cubicBezTo>
                </a:path>
              </a:pathLst>
            </a:custGeom>
            <a:noFill/>
            <a:ln w="2222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3353" name="Group 49"/>
            <p:cNvGrpSpPr>
              <a:grpSpLocks/>
            </p:cNvGrpSpPr>
            <p:nvPr/>
          </p:nvGrpSpPr>
          <p:grpSpPr bwMode="auto">
            <a:xfrm>
              <a:off x="1598" y="3227"/>
              <a:ext cx="391" cy="132"/>
              <a:chOff x="3589" y="8749"/>
              <a:chExt cx="1277" cy="252"/>
            </a:xfrm>
          </p:grpSpPr>
          <p:sp>
            <p:nvSpPr>
              <p:cNvPr id="13357" name="Freeform 50"/>
              <p:cNvSpPr>
                <a:spLocks/>
              </p:cNvSpPr>
              <p:nvPr/>
            </p:nvSpPr>
            <p:spPr bwMode="auto">
              <a:xfrm>
                <a:off x="3658" y="8801"/>
                <a:ext cx="1208" cy="200"/>
              </a:xfrm>
              <a:custGeom>
                <a:avLst/>
                <a:gdLst>
                  <a:gd name="T0" fmla="*/ 0 w 1208"/>
                  <a:gd name="T1" fmla="*/ 119 h 200"/>
                  <a:gd name="T2" fmla="*/ 0 w 1208"/>
                  <a:gd name="T3" fmla="*/ 200 h 200"/>
                  <a:gd name="T4" fmla="*/ 234 w 1208"/>
                  <a:gd name="T5" fmla="*/ 195 h 200"/>
                  <a:gd name="T6" fmla="*/ 346 w 1208"/>
                  <a:gd name="T7" fmla="*/ 191 h 200"/>
                  <a:gd name="T8" fmla="*/ 455 w 1208"/>
                  <a:gd name="T9" fmla="*/ 186 h 200"/>
                  <a:gd name="T10" fmla="*/ 559 w 1208"/>
                  <a:gd name="T11" fmla="*/ 181 h 200"/>
                  <a:gd name="T12" fmla="*/ 654 w 1208"/>
                  <a:gd name="T13" fmla="*/ 172 h 200"/>
                  <a:gd name="T14" fmla="*/ 745 w 1208"/>
                  <a:gd name="T15" fmla="*/ 162 h 200"/>
                  <a:gd name="T16" fmla="*/ 827 w 1208"/>
                  <a:gd name="T17" fmla="*/ 157 h 200"/>
                  <a:gd name="T18" fmla="*/ 901 w 1208"/>
                  <a:gd name="T19" fmla="*/ 143 h 200"/>
                  <a:gd name="T20" fmla="*/ 970 w 1208"/>
                  <a:gd name="T21" fmla="*/ 133 h 200"/>
                  <a:gd name="T22" fmla="*/ 1026 w 1208"/>
                  <a:gd name="T23" fmla="*/ 124 h 200"/>
                  <a:gd name="T24" fmla="*/ 1043 w 1208"/>
                  <a:gd name="T25" fmla="*/ 119 h 200"/>
                  <a:gd name="T26" fmla="*/ 1091 w 1208"/>
                  <a:gd name="T27" fmla="*/ 105 h 200"/>
                  <a:gd name="T28" fmla="*/ 1130 w 1208"/>
                  <a:gd name="T29" fmla="*/ 95 h 200"/>
                  <a:gd name="T30" fmla="*/ 1160 w 1208"/>
                  <a:gd name="T31" fmla="*/ 81 h 200"/>
                  <a:gd name="T32" fmla="*/ 1173 w 1208"/>
                  <a:gd name="T33" fmla="*/ 72 h 200"/>
                  <a:gd name="T34" fmla="*/ 1191 w 1208"/>
                  <a:gd name="T35" fmla="*/ 57 h 200"/>
                  <a:gd name="T36" fmla="*/ 1195 w 1208"/>
                  <a:gd name="T37" fmla="*/ 43 h 200"/>
                  <a:gd name="T38" fmla="*/ 1199 w 1208"/>
                  <a:gd name="T39" fmla="*/ 29 h 200"/>
                  <a:gd name="T40" fmla="*/ 1208 w 1208"/>
                  <a:gd name="T41" fmla="*/ 14 h 200"/>
                  <a:gd name="T42" fmla="*/ 1134 w 1208"/>
                  <a:gd name="T43" fmla="*/ 14 h 200"/>
                  <a:gd name="T44" fmla="*/ 1126 w 1208"/>
                  <a:gd name="T45" fmla="*/ 29 h 200"/>
                  <a:gd name="T46" fmla="*/ 1130 w 1208"/>
                  <a:gd name="T47" fmla="*/ 14 h 200"/>
                  <a:gd name="T48" fmla="*/ 1126 w 1208"/>
                  <a:gd name="T49" fmla="*/ 29 h 200"/>
                  <a:gd name="T50" fmla="*/ 1165 w 1208"/>
                  <a:gd name="T51" fmla="*/ 29 h 200"/>
                  <a:gd name="T52" fmla="*/ 1139 w 1208"/>
                  <a:gd name="T53" fmla="*/ 0 h 200"/>
                  <a:gd name="T54" fmla="*/ 1121 w 1208"/>
                  <a:gd name="T55" fmla="*/ 14 h 200"/>
                  <a:gd name="T56" fmla="*/ 1147 w 1208"/>
                  <a:gd name="T57" fmla="*/ 43 h 200"/>
                  <a:gd name="T58" fmla="*/ 1130 w 1208"/>
                  <a:gd name="T59" fmla="*/ 5 h 200"/>
                  <a:gd name="T60" fmla="*/ 1100 w 1208"/>
                  <a:gd name="T61" fmla="*/ 19 h 200"/>
                  <a:gd name="T62" fmla="*/ 1061 w 1208"/>
                  <a:gd name="T63" fmla="*/ 29 h 200"/>
                  <a:gd name="T64" fmla="*/ 1013 w 1208"/>
                  <a:gd name="T65" fmla="*/ 43 h 200"/>
                  <a:gd name="T66" fmla="*/ 1026 w 1208"/>
                  <a:gd name="T67" fmla="*/ 81 h 200"/>
                  <a:gd name="T68" fmla="*/ 1026 w 1208"/>
                  <a:gd name="T69" fmla="*/ 43 h 200"/>
                  <a:gd name="T70" fmla="*/ 970 w 1208"/>
                  <a:gd name="T71" fmla="*/ 52 h 200"/>
                  <a:gd name="T72" fmla="*/ 901 w 1208"/>
                  <a:gd name="T73" fmla="*/ 62 h 200"/>
                  <a:gd name="T74" fmla="*/ 827 w 1208"/>
                  <a:gd name="T75" fmla="*/ 76 h 200"/>
                  <a:gd name="T76" fmla="*/ 745 w 1208"/>
                  <a:gd name="T77" fmla="*/ 81 h 200"/>
                  <a:gd name="T78" fmla="*/ 654 w 1208"/>
                  <a:gd name="T79" fmla="*/ 91 h 200"/>
                  <a:gd name="T80" fmla="*/ 559 w 1208"/>
                  <a:gd name="T81" fmla="*/ 100 h 200"/>
                  <a:gd name="T82" fmla="*/ 455 w 1208"/>
                  <a:gd name="T83" fmla="*/ 105 h 200"/>
                  <a:gd name="T84" fmla="*/ 346 w 1208"/>
                  <a:gd name="T85" fmla="*/ 110 h 200"/>
                  <a:gd name="T86" fmla="*/ 234 w 1208"/>
                  <a:gd name="T87" fmla="*/ 114 h 200"/>
                  <a:gd name="T88" fmla="*/ 0 w 1208"/>
                  <a:gd name="T89" fmla="*/ 119 h 2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08"/>
                  <a:gd name="T136" fmla="*/ 0 h 200"/>
                  <a:gd name="T137" fmla="*/ 1208 w 1208"/>
                  <a:gd name="T138" fmla="*/ 200 h 2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08" h="200">
                    <a:moveTo>
                      <a:pt x="0" y="119"/>
                    </a:moveTo>
                    <a:lnTo>
                      <a:pt x="0" y="200"/>
                    </a:lnTo>
                    <a:lnTo>
                      <a:pt x="234" y="195"/>
                    </a:lnTo>
                    <a:lnTo>
                      <a:pt x="346" y="191"/>
                    </a:lnTo>
                    <a:lnTo>
                      <a:pt x="455" y="186"/>
                    </a:lnTo>
                    <a:lnTo>
                      <a:pt x="559" y="181"/>
                    </a:lnTo>
                    <a:lnTo>
                      <a:pt x="654" y="172"/>
                    </a:lnTo>
                    <a:lnTo>
                      <a:pt x="745" y="162"/>
                    </a:lnTo>
                    <a:lnTo>
                      <a:pt x="827" y="157"/>
                    </a:lnTo>
                    <a:lnTo>
                      <a:pt x="901" y="143"/>
                    </a:lnTo>
                    <a:lnTo>
                      <a:pt x="970" y="133"/>
                    </a:lnTo>
                    <a:lnTo>
                      <a:pt x="1026" y="124"/>
                    </a:lnTo>
                    <a:lnTo>
                      <a:pt x="1043" y="119"/>
                    </a:lnTo>
                    <a:lnTo>
                      <a:pt x="1091" y="105"/>
                    </a:lnTo>
                    <a:lnTo>
                      <a:pt x="1130" y="95"/>
                    </a:lnTo>
                    <a:lnTo>
                      <a:pt x="1160" y="81"/>
                    </a:lnTo>
                    <a:lnTo>
                      <a:pt x="1173" y="72"/>
                    </a:lnTo>
                    <a:lnTo>
                      <a:pt x="1191" y="57"/>
                    </a:lnTo>
                    <a:lnTo>
                      <a:pt x="1195" y="43"/>
                    </a:lnTo>
                    <a:lnTo>
                      <a:pt x="1199" y="29"/>
                    </a:lnTo>
                    <a:lnTo>
                      <a:pt x="1208" y="14"/>
                    </a:lnTo>
                    <a:lnTo>
                      <a:pt x="1134" y="14"/>
                    </a:lnTo>
                    <a:lnTo>
                      <a:pt x="1126" y="29"/>
                    </a:lnTo>
                    <a:lnTo>
                      <a:pt x="1130" y="14"/>
                    </a:lnTo>
                    <a:lnTo>
                      <a:pt x="1126" y="29"/>
                    </a:lnTo>
                    <a:lnTo>
                      <a:pt x="1165" y="29"/>
                    </a:lnTo>
                    <a:lnTo>
                      <a:pt x="1139" y="0"/>
                    </a:lnTo>
                    <a:lnTo>
                      <a:pt x="1121" y="14"/>
                    </a:lnTo>
                    <a:lnTo>
                      <a:pt x="1147" y="43"/>
                    </a:lnTo>
                    <a:lnTo>
                      <a:pt x="1130" y="5"/>
                    </a:lnTo>
                    <a:lnTo>
                      <a:pt x="1100" y="19"/>
                    </a:lnTo>
                    <a:lnTo>
                      <a:pt x="1061" y="29"/>
                    </a:lnTo>
                    <a:lnTo>
                      <a:pt x="1013" y="43"/>
                    </a:lnTo>
                    <a:lnTo>
                      <a:pt x="1026" y="81"/>
                    </a:lnTo>
                    <a:lnTo>
                      <a:pt x="1026" y="43"/>
                    </a:lnTo>
                    <a:lnTo>
                      <a:pt x="970" y="52"/>
                    </a:lnTo>
                    <a:lnTo>
                      <a:pt x="901" y="62"/>
                    </a:lnTo>
                    <a:lnTo>
                      <a:pt x="827" y="76"/>
                    </a:lnTo>
                    <a:lnTo>
                      <a:pt x="745" y="81"/>
                    </a:lnTo>
                    <a:lnTo>
                      <a:pt x="654" y="91"/>
                    </a:lnTo>
                    <a:lnTo>
                      <a:pt x="559" y="100"/>
                    </a:lnTo>
                    <a:lnTo>
                      <a:pt x="455" y="105"/>
                    </a:lnTo>
                    <a:lnTo>
                      <a:pt x="346" y="110"/>
                    </a:lnTo>
                    <a:lnTo>
                      <a:pt x="234" y="114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58" name="Freeform 51"/>
              <p:cNvSpPr>
                <a:spLocks/>
              </p:cNvSpPr>
              <p:nvPr/>
            </p:nvSpPr>
            <p:spPr bwMode="auto">
              <a:xfrm>
                <a:off x="3589" y="8749"/>
                <a:ext cx="1208" cy="200"/>
              </a:xfrm>
              <a:custGeom>
                <a:avLst/>
                <a:gdLst>
                  <a:gd name="T0" fmla="*/ 0 w 1208"/>
                  <a:gd name="T1" fmla="*/ 119 h 200"/>
                  <a:gd name="T2" fmla="*/ 0 w 1208"/>
                  <a:gd name="T3" fmla="*/ 200 h 200"/>
                  <a:gd name="T4" fmla="*/ 234 w 1208"/>
                  <a:gd name="T5" fmla="*/ 195 h 200"/>
                  <a:gd name="T6" fmla="*/ 346 w 1208"/>
                  <a:gd name="T7" fmla="*/ 190 h 200"/>
                  <a:gd name="T8" fmla="*/ 454 w 1208"/>
                  <a:gd name="T9" fmla="*/ 185 h 200"/>
                  <a:gd name="T10" fmla="*/ 558 w 1208"/>
                  <a:gd name="T11" fmla="*/ 181 h 200"/>
                  <a:gd name="T12" fmla="*/ 653 w 1208"/>
                  <a:gd name="T13" fmla="*/ 176 h 200"/>
                  <a:gd name="T14" fmla="*/ 744 w 1208"/>
                  <a:gd name="T15" fmla="*/ 166 h 200"/>
                  <a:gd name="T16" fmla="*/ 827 w 1208"/>
                  <a:gd name="T17" fmla="*/ 157 h 200"/>
                  <a:gd name="T18" fmla="*/ 900 w 1208"/>
                  <a:gd name="T19" fmla="*/ 147 h 200"/>
                  <a:gd name="T20" fmla="*/ 970 w 1208"/>
                  <a:gd name="T21" fmla="*/ 133 h 200"/>
                  <a:gd name="T22" fmla="*/ 1026 w 1208"/>
                  <a:gd name="T23" fmla="*/ 124 h 200"/>
                  <a:gd name="T24" fmla="*/ 1043 w 1208"/>
                  <a:gd name="T25" fmla="*/ 124 h 200"/>
                  <a:gd name="T26" fmla="*/ 1091 w 1208"/>
                  <a:gd name="T27" fmla="*/ 109 h 200"/>
                  <a:gd name="T28" fmla="*/ 1130 w 1208"/>
                  <a:gd name="T29" fmla="*/ 95 h 200"/>
                  <a:gd name="T30" fmla="*/ 1160 w 1208"/>
                  <a:gd name="T31" fmla="*/ 81 h 200"/>
                  <a:gd name="T32" fmla="*/ 1173 w 1208"/>
                  <a:gd name="T33" fmla="*/ 71 h 200"/>
                  <a:gd name="T34" fmla="*/ 1190 w 1208"/>
                  <a:gd name="T35" fmla="*/ 57 h 200"/>
                  <a:gd name="T36" fmla="*/ 1195 w 1208"/>
                  <a:gd name="T37" fmla="*/ 43 h 200"/>
                  <a:gd name="T38" fmla="*/ 1199 w 1208"/>
                  <a:gd name="T39" fmla="*/ 28 h 200"/>
                  <a:gd name="T40" fmla="*/ 1208 w 1208"/>
                  <a:gd name="T41" fmla="*/ 14 h 200"/>
                  <a:gd name="T42" fmla="*/ 1134 w 1208"/>
                  <a:gd name="T43" fmla="*/ 14 h 200"/>
                  <a:gd name="T44" fmla="*/ 1125 w 1208"/>
                  <a:gd name="T45" fmla="*/ 28 h 200"/>
                  <a:gd name="T46" fmla="*/ 1130 w 1208"/>
                  <a:gd name="T47" fmla="*/ 14 h 200"/>
                  <a:gd name="T48" fmla="*/ 1125 w 1208"/>
                  <a:gd name="T49" fmla="*/ 28 h 200"/>
                  <a:gd name="T50" fmla="*/ 1164 w 1208"/>
                  <a:gd name="T51" fmla="*/ 28 h 200"/>
                  <a:gd name="T52" fmla="*/ 1138 w 1208"/>
                  <a:gd name="T53" fmla="*/ 0 h 200"/>
                  <a:gd name="T54" fmla="*/ 1121 w 1208"/>
                  <a:gd name="T55" fmla="*/ 14 h 200"/>
                  <a:gd name="T56" fmla="*/ 1147 w 1208"/>
                  <a:gd name="T57" fmla="*/ 43 h 200"/>
                  <a:gd name="T58" fmla="*/ 1130 w 1208"/>
                  <a:gd name="T59" fmla="*/ 5 h 200"/>
                  <a:gd name="T60" fmla="*/ 1099 w 1208"/>
                  <a:gd name="T61" fmla="*/ 19 h 200"/>
                  <a:gd name="T62" fmla="*/ 1060 w 1208"/>
                  <a:gd name="T63" fmla="*/ 33 h 200"/>
                  <a:gd name="T64" fmla="*/ 1013 w 1208"/>
                  <a:gd name="T65" fmla="*/ 47 h 200"/>
                  <a:gd name="T66" fmla="*/ 1026 w 1208"/>
                  <a:gd name="T67" fmla="*/ 85 h 200"/>
                  <a:gd name="T68" fmla="*/ 1026 w 1208"/>
                  <a:gd name="T69" fmla="*/ 43 h 200"/>
                  <a:gd name="T70" fmla="*/ 970 w 1208"/>
                  <a:gd name="T71" fmla="*/ 52 h 200"/>
                  <a:gd name="T72" fmla="*/ 900 w 1208"/>
                  <a:gd name="T73" fmla="*/ 66 h 200"/>
                  <a:gd name="T74" fmla="*/ 827 w 1208"/>
                  <a:gd name="T75" fmla="*/ 76 h 200"/>
                  <a:gd name="T76" fmla="*/ 744 w 1208"/>
                  <a:gd name="T77" fmla="*/ 85 h 200"/>
                  <a:gd name="T78" fmla="*/ 653 w 1208"/>
                  <a:gd name="T79" fmla="*/ 95 h 200"/>
                  <a:gd name="T80" fmla="*/ 558 w 1208"/>
                  <a:gd name="T81" fmla="*/ 100 h 200"/>
                  <a:gd name="T82" fmla="*/ 454 w 1208"/>
                  <a:gd name="T83" fmla="*/ 104 h 200"/>
                  <a:gd name="T84" fmla="*/ 346 w 1208"/>
                  <a:gd name="T85" fmla="*/ 109 h 200"/>
                  <a:gd name="T86" fmla="*/ 234 w 1208"/>
                  <a:gd name="T87" fmla="*/ 114 h 200"/>
                  <a:gd name="T88" fmla="*/ 0 w 1208"/>
                  <a:gd name="T89" fmla="*/ 119 h 2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08"/>
                  <a:gd name="T136" fmla="*/ 0 h 200"/>
                  <a:gd name="T137" fmla="*/ 1208 w 1208"/>
                  <a:gd name="T138" fmla="*/ 200 h 2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08" h="200">
                    <a:moveTo>
                      <a:pt x="0" y="119"/>
                    </a:moveTo>
                    <a:lnTo>
                      <a:pt x="0" y="200"/>
                    </a:lnTo>
                    <a:lnTo>
                      <a:pt x="234" y="195"/>
                    </a:lnTo>
                    <a:lnTo>
                      <a:pt x="346" y="190"/>
                    </a:lnTo>
                    <a:lnTo>
                      <a:pt x="454" y="185"/>
                    </a:lnTo>
                    <a:lnTo>
                      <a:pt x="558" y="181"/>
                    </a:lnTo>
                    <a:lnTo>
                      <a:pt x="653" y="176"/>
                    </a:lnTo>
                    <a:lnTo>
                      <a:pt x="744" y="166"/>
                    </a:lnTo>
                    <a:lnTo>
                      <a:pt x="827" y="157"/>
                    </a:lnTo>
                    <a:lnTo>
                      <a:pt x="900" y="147"/>
                    </a:lnTo>
                    <a:lnTo>
                      <a:pt x="970" y="133"/>
                    </a:lnTo>
                    <a:lnTo>
                      <a:pt x="1026" y="124"/>
                    </a:lnTo>
                    <a:lnTo>
                      <a:pt x="1043" y="124"/>
                    </a:lnTo>
                    <a:lnTo>
                      <a:pt x="1091" y="109"/>
                    </a:lnTo>
                    <a:lnTo>
                      <a:pt x="1130" y="95"/>
                    </a:lnTo>
                    <a:lnTo>
                      <a:pt x="1160" y="81"/>
                    </a:lnTo>
                    <a:lnTo>
                      <a:pt x="1173" y="71"/>
                    </a:lnTo>
                    <a:lnTo>
                      <a:pt x="1190" y="57"/>
                    </a:lnTo>
                    <a:lnTo>
                      <a:pt x="1195" y="43"/>
                    </a:lnTo>
                    <a:lnTo>
                      <a:pt x="1199" y="28"/>
                    </a:lnTo>
                    <a:lnTo>
                      <a:pt x="1208" y="14"/>
                    </a:lnTo>
                    <a:lnTo>
                      <a:pt x="1134" y="14"/>
                    </a:lnTo>
                    <a:lnTo>
                      <a:pt x="1125" y="28"/>
                    </a:lnTo>
                    <a:lnTo>
                      <a:pt x="1130" y="14"/>
                    </a:lnTo>
                    <a:lnTo>
                      <a:pt x="1125" y="28"/>
                    </a:lnTo>
                    <a:lnTo>
                      <a:pt x="1164" y="28"/>
                    </a:lnTo>
                    <a:lnTo>
                      <a:pt x="1138" y="0"/>
                    </a:lnTo>
                    <a:lnTo>
                      <a:pt x="1121" y="14"/>
                    </a:lnTo>
                    <a:lnTo>
                      <a:pt x="1147" y="43"/>
                    </a:lnTo>
                    <a:lnTo>
                      <a:pt x="1130" y="5"/>
                    </a:lnTo>
                    <a:lnTo>
                      <a:pt x="1099" y="19"/>
                    </a:lnTo>
                    <a:lnTo>
                      <a:pt x="1060" y="33"/>
                    </a:lnTo>
                    <a:lnTo>
                      <a:pt x="1013" y="47"/>
                    </a:lnTo>
                    <a:lnTo>
                      <a:pt x="1026" y="85"/>
                    </a:lnTo>
                    <a:lnTo>
                      <a:pt x="1026" y="43"/>
                    </a:lnTo>
                    <a:lnTo>
                      <a:pt x="970" y="52"/>
                    </a:lnTo>
                    <a:lnTo>
                      <a:pt x="900" y="66"/>
                    </a:lnTo>
                    <a:lnTo>
                      <a:pt x="827" y="76"/>
                    </a:lnTo>
                    <a:lnTo>
                      <a:pt x="744" y="85"/>
                    </a:lnTo>
                    <a:lnTo>
                      <a:pt x="653" y="95"/>
                    </a:lnTo>
                    <a:lnTo>
                      <a:pt x="558" y="100"/>
                    </a:lnTo>
                    <a:lnTo>
                      <a:pt x="454" y="104"/>
                    </a:lnTo>
                    <a:lnTo>
                      <a:pt x="346" y="109"/>
                    </a:lnTo>
                    <a:lnTo>
                      <a:pt x="234" y="114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3354" name="Oval 52"/>
            <p:cNvSpPr>
              <a:spLocks noChangeArrowheads="1"/>
            </p:cNvSpPr>
            <p:nvPr/>
          </p:nvSpPr>
          <p:spPr bwMode="auto">
            <a:xfrm>
              <a:off x="1680" y="2790"/>
              <a:ext cx="96" cy="9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55" name="Oval 53"/>
            <p:cNvSpPr>
              <a:spLocks noChangeArrowheads="1"/>
            </p:cNvSpPr>
            <p:nvPr/>
          </p:nvSpPr>
          <p:spPr bwMode="auto">
            <a:xfrm>
              <a:off x="1565" y="1842"/>
              <a:ext cx="96" cy="9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56" name="Oval 54"/>
            <p:cNvSpPr>
              <a:spLocks noChangeArrowheads="1"/>
            </p:cNvSpPr>
            <p:nvPr/>
          </p:nvSpPr>
          <p:spPr bwMode="auto">
            <a:xfrm>
              <a:off x="1519" y="1071"/>
              <a:ext cx="96" cy="9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3319" name="Text Box 25"/>
          <p:cNvSpPr txBox="1">
            <a:spLocks noChangeArrowheads="1"/>
          </p:cNvSpPr>
          <p:nvPr/>
        </p:nvSpPr>
        <p:spPr bwMode="auto">
          <a:xfrm>
            <a:off x="1619250" y="2714625"/>
            <a:ext cx="1376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lg"/>
              </a14:hiddenLine>
            </a:ext>
          </a:extLst>
        </p:spPr>
        <p:txBody>
          <a:bodyPr lIns="66743" tIns="33371" rIns="66743" bIns="3337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~Re</a:t>
            </a:r>
            <a:endParaRPr lang="en-US" alt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dirty="0" err="1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</a:t>
            </a:r>
            <a:r>
              <a:rPr kumimoji="1" lang="en-US" altLang="zh-CN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, </a:t>
            </a:r>
            <a:r>
              <a:rPr kumimoji="1" lang="en-US" altLang="zh-CN" dirty="0" err="1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Rominia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774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 smtClean="0"/>
              <a:t>MIT Orbits</a:t>
            </a:r>
            <a:endParaRPr lang="zh-CN" altLang="en-US" b="1" dirty="0" smtClean="0"/>
          </a:p>
        </p:txBody>
      </p:sp>
      <p:sp>
        <p:nvSpPr>
          <p:cNvPr id="10245" name="日期占位符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mtClean="0"/>
              <a:t>Murighiol, Rominia</a:t>
            </a:r>
            <a:endParaRPr lang="zh-CN" altLang="en-US" sz="1800" smtClean="0"/>
          </a:p>
        </p:txBody>
      </p:sp>
      <p:pic>
        <p:nvPicPr>
          <p:cNvPr id="1026" name="Picture 2" descr="I:\绘图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592288" cy="507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97244"/>
              </p:ext>
            </p:extLst>
          </p:nvPr>
        </p:nvGraphicFramePr>
        <p:xfrm>
          <a:off x="2987824" y="2132855"/>
          <a:ext cx="6130414" cy="307679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80120"/>
                <a:gridCol w="1224136"/>
                <a:gridCol w="1224136"/>
                <a:gridCol w="1296144"/>
                <a:gridCol w="1305878"/>
              </a:tblGrid>
              <a:tr h="1440161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Satellite</a:t>
                      </a:r>
                      <a:endParaRPr lang="zh-CN" sz="1600" b="1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Ionosphere/ Thermosphere Satellite-A</a:t>
                      </a:r>
                      <a:endParaRPr lang="zh-CN" sz="1600" kern="1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baseline="0" dirty="0">
                          <a:effectLst/>
                        </a:rPr>
                        <a:t>（</a:t>
                      </a:r>
                      <a:r>
                        <a:rPr lang="en-US" sz="1600" kern="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I</a:t>
                      </a:r>
                      <a:r>
                        <a:rPr lang="en-US" altLang="zh-CN" sz="1600" kern="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T</a:t>
                      </a:r>
                      <a:r>
                        <a:rPr lang="en-US" sz="1600" kern="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zh-CN" sz="1600" kern="100" baseline="0" dirty="0">
                          <a:effectLst/>
                        </a:rPr>
                        <a:t>）</a:t>
                      </a:r>
                      <a:endParaRPr lang="zh-CN" sz="1600" b="1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Ionosphere/ Thermosphere Satellite-B </a:t>
                      </a:r>
                      <a:endParaRPr lang="zh-CN" altLang="zh-CN" sz="1600" kern="100" baseline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baseline="0" dirty="0" smtClean="0">
                          <a:effectLst/>
                        </a:rPr>
                        <a:t>（</a:t>
                      </a:r>
                      <a:r>
                        <a:rPr lang="en-US" sz="1600" kern="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ITB</a:t>
                      </a:r>
                      <a:r>
                        <a:rPr lang="zh-CN" sz="1600" kern="100" baseline="0" dirty="0">
                          <a:effectLst/>
                        </a:rPr>
                        <a:t>）</a:t>
                      </a:r>
                      <a:endParaRPr lang="zh-CN" sz="1600" b="1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Magnetosphere Satellite-A</a:t>
                      </a:r>
                      <a:endParaRPr lang="zh-CN" sz="1600" kern="100" baseline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baseline="0" dirty="0">
                          <a:effectLst/>
                        </a:rPr>
                        <a:t>（</a:t>
                      </a:r>
                      <a:r>
                        <a:rPr lang="en-US" sz="1600" kern="100" baseline="0" dirty="0">
                          <a:solidFill>
                            <a:srgbClr val="FF0000"/>
                          </a:solidFill>
                          <a:effectLst/>
                        </a:rPr>
                        <a:t>MA</a:t>
                      </a:r>
                      <a:r>
                        <a:rPr lang="zh-CN" sz="1600" kern="100" baseline="0" dirty="0">
                          <a:effectLst/>
                        </a:rPr>
                        <a:t>）</a:t>
                      </a:r>
                      <a:endParaRPr lang="zh-CN" sz="1600" b="1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Magnetosphere Satellite-B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baseline="0" dirty="0" smtClean="0">
                          <a:effectLst/>
                        </a:rPr>
                        <a:t>（</a:t>
                      </a:r>
                      <a:r>
                        <a:rPr lang="en-US" sz="1600" kern="100" baseline="0" dirty="0">
                          <a:solidFill>
                            <a:srgbClr val="FF0000"/>
                          </a:solidFill>
                          <a:effectLst/>
                        </a:rPr>
                        <a:t>MB</a:t>
                      </a:r>
                      <a:r>
                        <a:rPr lang="zh-CN" sz="1600" kern="100" baseline="0" dirty="0">
                          <a:effectLst/>
                        </a:rPr>
                        <a:t>）</a:t>
                      </a:r>
                      <a:endParaRPr lang="zh-CN" sz="1600" b="1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</a:tr>
              <a:tr h="404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Angle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90</a:t>
                      </a:r>
                      <a:r>
                        <a:rPr lang="zh-CN" sz="1600" kern="100" baseline="0" dirty="0">
                          <a:effectLst/>
                        </a:rPr>
                        <a:t>°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90</a:t>
                      </a:r>
                      <a:r>
                        <a:rPr lang="zh-CN" sz="1600" kern="100" baseline="0" dirty="0">
                          <a:effectLst/>
                        </a:rPr>
                        <a:t>°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90</a:t>
                      </a:r>
                      <a:r>
                        <a:rPr lang="zh-CN" sz="1600" kern="100" baseline="0" dirty="0" smtClean="0">
                          <a:effectLst/>
                        </a:rPr>
                        <a:t>°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90</a:t>
                      </a:r>
                      <a:r>
                        <a:rPr lang="zh-CN" sz="1600" kern="100" baseline="0" dirty="0" smtClean="0">
                          <a:effectLst/>
                        </a:rPr>
                        <a:t>°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</a:tr>
              <a:tr h="615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/>
                        <a:t>Perigee Altitude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500 km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500 km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 smtClean="0">
                          <a:effectLst/>
                        </a:rPr>
                        <a:t>1 </a:t>
                      </a:r>
                      <a:r>
                        <a:rPr lang="en-US" sz="1600" kern="100" baseline="0" dirty="0">
                          <a:effectLst/>
                        </a:rPr>
                        <a:t>Re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 smtClean="0">
                          <a:effectLst/>
                        </a:rPr>
                        <a:t>1 </a:t>
                      </a:r>
                      <a:r>
                        <a:rPr lang="en-US" sz="1600" kern="100" baseline="0" dirty="0">
                          <a:effectLst/>
                        </a:rPr>
                        <a:t>Re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</a:tr>
              <a:tr h="615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/>
                        <a:t>Apogee Altitude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 smtClean="0">
                          <a:effectLst/>
                        </a:rPr>
                        <a:t>1500 </a:t>
                      </a:r>
                      <a:r>
                        <a:rPr lang="en-US" sz="1600" kern="100" baseline="0" dirty="0">
                          <a:effectLst/>
                        </a:rPr>
                        <a:t>km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 smtClean="0">
                          <a:effectLst/>
                        </a:rPr>
                        <a:t>1500 </a:t>
                      </a:r>
                      <a:r>
                        <a:rPr lang="en-US" sz="1600" kern="100" baseline="0" dirty="0">
                          <a:effectLst/>
                        </a:rPr>
                        <a:t>km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7</a:t>
                      </a:r>
                      <a:r>
                        <a:rPr lang="en-US" sz="1600" kern="100" baseline="0" dirty="0" smtClean="0">
                          <a:effectLst/>
                        </a:rPr>
                        <a:t> </a:t>
                      </a:r>
                      <a:r>
                        <a:rPr lang="en-US" sz="1600" kern="100" baseline="0" dirty="0">
                          <a:effectLst/>
                        </a:rPr>
                        <a:t>Re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baseline="0" dirty="0" smtClean="0">
                          <a:effectLst/>
                        </a:rPr>
                        <a:t>7</a:t>
                      </a:r>
                      <a:r>
                        <a:rPr lang="en-US" sz="1600" kern="100" baseline="0" dirty="0" smtClean="0">
                          <a:effectLst/>
                        </a:rPr>
                        <a:t> </a:t>
                      </a:r>
                      <a:r>
                        <a:rPr lang="en-US" sz="1600" kern="100" baseline="0" dirty="0">
                          <a:effectLst/>
                        </a:rPr>
                        <a:t>Re</a:t>
                      </a:r>
                      <a:endParaRPr lang="zh-CN" sz="1600" b="0" i="0" kern="100" baseline="0" dirty="0">
                        <a:effectLst/>
                        <a:latin typeface="Helvetica" pitchFamily="34" charset="0"/>
                        <a:ea typeface="楷体" pitchFamily="49" charset="-122"/>
                        <a:cs typeface="Helvetica" pitchFamily="34" charset="0"/>
                      </a:endParaRPr>
                    </a:p>
                  </a:txBody>
                  <a:tcPr marL="68574" marR="68574" marT="0" marB="0" anchor="ctr"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098504" y="5589240"/>
            <a:ext cx="5429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000000"/>
                </a:solidFill>
                <a:latin typeface="Helvetica" pitchFamily="34" charset="0"/>
                <a:ea typeface="Helvetica" charset="0"/>
                <a:cs typeface="Helvetica" pitchFamily="34" charset="0"/>
              </a:rPr>
              <a:t>The ratio of MA/MB to ITA/ITB period is 9:1</a:t>
            </a:r>
            <a:r>
              <a:rPr lang="en-US" altLang="zh-CN" sz="2000" b="1" dirty="0">
                <a:latin typeface="Helvetica" pitchFamily="34" charset="0"/>
                <a:cs typeface="Helvetica" pitchFamily="34" charset="0"/>
              </a:rPr>
              <a:t>.</a:t>
            </a:r>
            <a:endParaRPr lang="zh-CN" altLang="zh-CN" sz="2000" b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Payloads onboard </a:t>
            </a:r>
            <a:r>
              <a:rPr lang="en-US" altLang="zh-CN" b="1" dirty="0"/>
              <a:t>MA, MB </a:t>
            </a:r>
            <a:endParaRPr lang="zh-CN" altLang="en-US" b="1" dirty="0"/>
          </a:p>
        </p:txBody>
      </p:sp>
      <p:graphicFrame>
        <p:nvGraphicFramePr>
          <p:cNvPr id="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446095"/>
              </p:ext>
            </p:extLst>
          </p:nvPr>
        </p:nvGraphicFramePr>
        <p:xfrm>
          <a:off x="539552" y="980728"/>
          <a:ext cx="8352928" cy="546676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86551"/>
                <a:gridCol w="3066338"/>
                <a:gridCol w="2900039"/>
              </a:tblGrid>
              <a:tr h="504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Payload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Measurements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Notes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571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Thermal  plasma analyzer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Thermal  Ions, electron Composition and Distribution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Ion energy range: 0.6-500eV;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Electron energy Range: 30eV-50KeV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571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Suprathermal Ion analyzer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Suprathermal Ion Composition and distribution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Range: 300eV-50KeV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571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Energetic Particle detector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Energetic ion/electron intensity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Ion energy: 50keV-4M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Electron: 50keV-400keV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445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Energetic ion composition analyzer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Energetic ion composition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range: 50keV-500keV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49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Fluxgate magnetometer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DC/AC  magnetic field vector (3 components)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 smtClean="0">
                          <a:effectLst/>
                        </a:rPr>
                        <a:t>Range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  <a:sym typeface="Symbol"/>
                        </a:rPr>
                        <a:t></a:t>
                      </a:r>
                      <a:r>
                        <a:rPr lang="en-US" altLang="zh-CN" sz="1400" kern="1200" dirty="0" smtClean="0">
                          <a:effectLst/>
                        </a:rPr>
                        <a:t>65000 </a:t>
                      </a:r>
                      <a:r>
                        <a:rPr lang="en-US" altLang="zh-CN" sz="1400" kern="1200" dirty="0" err="1" smtClean="0">
                          <a:effectLst/>
                        </a:rPr>
                        <a:t>nT</a:t>
                      </a:r>
                      <a:endParaRPr lang="zh-CN" altLang="zh-CN" sz="14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49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Electric field instrument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DC/AC  electric field vector (3 components)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kern="1200" dirty="0" smtClean="0">
                          <a:effectLst/>
                        </a:rPr>
                        <a:t>Range: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 </a:t>
                      </a:r>
                      <a:r>
                        <a:rPr lang="en-US" altLang="zh-CN" sz="1400" kern="1200" dirty="0" smtClean="0">
                          <a:effectLst/>
                        </a:rPr>
                        <a:t>-1V/m~1V/m, DC~100kHz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703577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Low-frequency</a:t>
                      </a:r>
                      <a:r>
                        <a:rPr lang="en-US" altLang="zh-CN" sz="1400" baseline="0" dirty="0" smtClean="0"/>
                        <a:t> electromagnetic wave detector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aseline="0" dirty="0" smtClean="0"/>
                        <a:t>magnetic field vector (3 components) 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effectLst/>
                        </a:rPr>
                        <a:t>Magnetic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 fluctuation frequency range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10 Hz~20 kHz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49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Wide-band wave analyzer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Field data analyzer, turn field into spectrum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Frequency Range: 25Hz~77kHz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49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Neutral atom Imaging System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Ring Current energetic particle image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Range: 40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keV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/q~300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keV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/q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</a:tbl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5568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3"/>
          <p:cNvSpPr>
            <a:spLocks noChangeShapeType="1"/>
          </p:cNvSpPr>
          <p:nvPr/>
        </p:nvSpPr>
        <p:spPr bwMode="auto">
          <a:xfrm>
            <a:off x="2493963" y="41465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2493963" y="44894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2493963" y="59626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3593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908127"/>
              </p:ext>
            </p:extLst>
          </p:nvPr>
        </p:nvGraphicFramePr>
        <p:xfrm>
          <a:off x="467544" y="807064"/>
          <a:ext cx="8496944" cy="55488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06080"/>
                <a:gridCol w="2687068"/>
                <a:gridCol w="3703796"/>
              </a:tblGrid>
              <a:tr h="498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Payload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Measurements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Notes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6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Cold plasma  analyzer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Ion density, temperature, drift velocity, composition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effectLst/>
                        </a:rPr>
                        <a:t>density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5×10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2</a:t>
                      </a:r>
                      <a:r>
                        <a:rPr lang="en-US" altLang="zh-CN" sz="1400" kern="1200" dirty="0" smtClean="0">
                          <a:effectLst/>
                        </a:rPr>
                        <a:t>~5×10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6</a:t>
                      </a:r>
                      <a:r>
                        <a:rPr lang="en-US" altLang="zh-CN" sz="1400" kern="1200" dirty="0" smtClean="0">
                          <a:effectLst/>
                        </a:rPr>
                        <a:t>/cm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3</a:t>
                      </a:r>
                      <a:endParaRPr lang="zh-CN" altLang="zh-CN" sz="1400" kern="1200" dirty="0" smtClean="0">
                        <a:effectLst/>
                      </a:endParaRPr>
                    </a:p>
                    <a:p>
                      <a:r>
                        <a:rPr lang="en-US" altLang="zh-CN" sz="1400" kern="1200" dirty="0" smtClean="0">
                          <a:effectLst/>
                        </a:rPr>
                        <a:t>Temperature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500~10000K</a:t>
                      </a:r>
                      <a:endParaRPr lang="zh-CN" altLang="zh-CN" sz="1400" kern="1200" dirty="0" smtClean="0">
                        <a:effectLst/>
                      </a:endParaRPr>
                    </a:p>
                  </a:txBody>
                  <a:tcPr marL="89985" marR="0" marT="36002" marB="0" anchor="ctr" horzOverflow="overflow"/>
                </a:tc>
              </a:tr>
              <a:tr h="562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Langmuir Probe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electron density , temperature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effectLst/>
                        </a:rPr>
                        <a:t>density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5×10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2</a:t>
                      </a:r>
                      <a:r>
                        <a:rPr lang="en-US" altLang="zh-CN" sz="1400" kern="1200" dirty="0" smtClean="0">
                          <a:effectLst/>
                        </a:rPr>
                        <a:t>~5×10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6</a:t>
                      </a:r>
                      <a:r>
                        <a:rPr lang="en-US" altLang="zh-CN" sz="1400" kern="1200" dirty="0" smtClean="0">
                          <a:effectLst/>
                        </a:rPr>
                        <a:t>/cm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3</a:t>
                      </a:r>
                      <a:endParaRPr lang="zh-CN" altLang="zh-CN" sz="1400" kern="1200" dirty="0" smtClean="0">
                        <a:effectLst/>
                      </a:endParaRPr>
                    </a:p>
                    <a:p>
                      <a:r>
                        <a:rPr lang="en-US" altLang="zh-CN" sz="1400" kern="1200" dirty="0" smtClean="0">
                          <a:effectLst/>
                        </a:rPr>
                        <a:t>Temperature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500~10000K</a:t>
                      </a:r>
                      <a:endParaRPr lang="zh-CN" altLang="zh-CN" sz="14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44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Energetic particle detector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Energetic ion/electron intensity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Ion energy: 50keV-4M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Electron: 50keV-400keV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763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Neutral atmosphere analyzer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wind velocity, density, composition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effectLst/>
                        </a:rPr>
                        <a:t>Density range</a:t>
                      </a:r>
                      <a:r>
                        <a:rPr lang="zh-CN" altLang="zh-CN" sz="1400" kern="1200" dirty="0" smtClean="0">
                          <a:effectLst/>
                        </a:rPr>
                        <a:t>（</a:t>
                      </a:r>
                      <a:r>
                        <a:rPr lang="en-US" altLang="zh-CN" sz="1400" kern="1200" dirty="0" smtClean="0">
                          <a:effectLst/>
                        </a:rPr>
                        <a:t>5×10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-12</a:t>
                      </a:r>
                      <a:r>
                        <a:rPr lang="en-US" altLang="zh-CN" sz="1400" kern="1200" dirty="0" smtClean="0">
                          <a:effectLst/>
                        </a:rPr>
                        <a:t>~5×10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-15</a:t>
                      </a:r>
                      <a:r>
                        <a:rPr lang="zh-CN" altLang="zh-CN" sz="1400" kern="1200" dirty="0" smtClean="0">
                          <a:effectLst/>
                        </a:rPr>
                        <a:t>）</a:t>
                      </a:r>
                      <a:r>
                        <a:rPr lang="en-US" altLang="zh-CN" sz="1400" kern="1200" dirty="0" smtClean="0">
                          <a:effectLst/>
                        </a:rPr>
                        <a:t>kg/m</a:t>
                      </a:r>
                      <a:r>
                        <a:rPr lang="en-US" altLang="zh-CN" sz="1400" kern="1200" baseline="30000" dirty="0" smtClean="0">
                          <a:effectLst/>
                        </a:rPr>
                        <a:t>3</a:t>
                      </a:r>
                      <a:endParaRPr lang="zh-CN" altLang="zh-CN" sz="1400" kern="1200" dirty="0" smtClean="0">
                        <a:effectLst/>
                      </a:endParaRPr>
                    </a:p>
                    <a:p>
                      <a:r>
                        <a:rPr lang="en-US" altLang="zh-CN" sz="1400" kern="1200" dirty="0" smtClean="0">
                          <a:effectLst/>
                        </a:rPr>
                        <a:t>Velocity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 Range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 60m/s~1000m/s</a:t>
                      </a:r>
                    </a:p>
                    <a:p>
                      <a:r>
                        <a:rPr lang="en-US" altLang="zh-CN" sz="1400" kern="1200" dirty="0" smtClean="0">
                          <a:effectLst/>
                        </a:rPr>
                        <a:t>Mass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 Range: 1-34 </a:t>
                      </a:r>
                      <a:r>
                        <a:rPr lang="en-US" altLang="zh-CN" sz="1400" kern="1200" baseline="0" dirty="0" err="1" smtClean="0">
                          <a:effectLst/>
                        </a:rPr>
                        <a:t>amu</a:t>
                      </a:r>
                      <a:endParaRPr lang="zh-CN" altLang="zh-CN" sz="14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321234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Aurora/ Airglow Imager</a:t>
                      </a:r>
                      <a:endParaRPr lang="zh-CN" altLang="en-US" sz="1400" dirty="0"/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FUV</a:t>
                      </a:r>
                      <a:r>
                        <a:rPr lang="en-US" altLang="zh-CN" sz="1400" baseline="0" dirty="0" smtClean="0"/>
                        <a:t> spectral graph </a:t>
                      </a:r>
                      <a:endParaRPr lang="zh-CN" altLang="en-US" sz="1400" dirty="0"/>
                    </a:p>
                  </a:txBody>
                  <a:tcPr marL="89985" marR="0" marT="36002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effectLst/>
                        </a:rPr>
                        <a:t>Field o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f </a:t>
                      </a:r>
                      <a:r>
                        <a:rPr lang="en-US" altLang="zh-CN" sz="1400" kern="1200" dirty="0" smtClean="0">
                          <a:effectLst/>
                        </a:rPr>
                        <a:t>View</a:t>
                      </a:r>
                      <a:r>
                        <a:rPr lang="zh-CN" altLang="en-US" sz="1400" kern="1200" dirty="0" smtClean="0">
                          <a:effectLst/>
                        </a:rPr>
                        <a:t>： </a:t>
                      </a:r>
                      <a:r>
                        <a:rPr lang="en-US" altLang="zh-CN" sz="1400" kern="1200" dirty="0" smtClean="0">
                          <a:effectLst/>
                        </a:rPr>
                        <a:t>112</a:t>
                      </a:r>
                      <a:r>
                        <a:rPr lang="zh-CN" altLang="zh-CN" sz="1400" kern="1200" dirty="0" smtClean="0">
                          <a:effectLst/>
                        </a:rPr>
                        <a:t>°</a:t>
                      </a:r>
                      <a:r>
                        <a:rPr lang="en-US" altLang="zh-CN" sz="1400" kern="1200" dirty="0" smtClean="0">
                          <a:effectLst/>
                        </a:rPr>
                        <a:t>(nadir)/9.6</a:t>
                      </a:r>
                      <a:r>
                        <a:rPr lang="zh-CN" altLang="zh-CN" sz="1400" kern="1200" dirty="0" smtClean="0">
                          <a:effectLst/>
                        </a:rPr>
                        <a:t>° </a:t>
                      </a:r>
                      <a:r>
                        <a:rPr lang="en-US" altLang="zh-CN" sz="1400" kern="1200" dirty="0" smtClean="0">
                          <a:effectLst/>
                        </a:rPr>
                        <a:t>(limb)</a:t>
                      </a:r>
                      <a:endParaRPr kumimoji="0" lang="zh-CN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500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Fluxgate Magnetometer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DC/AC  magnetic field vector (3 components)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 smtClean="0">
                          <a:effectLst/>
                        </a:rPr>
                        <a:t>Range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  <a:sym typeface="Symbol"/>
                        </a:rPr>
                        <a:t></a:t>
                      </a:r>
                      <a:r>
                        <a:rPr lang="en-US" altLang="zh-CN" sz="1400" kern="1200" dirty="0" smtClean="0">
                          <a:effectLst/>
                        </a:rPr>
                        <a:t>65000 </a:t>
                      </a:r>
                      <a:r>
                        <a:rPr lang="en-US" altLang="zh-CN" sz="1400" kern="1200" dirty="0" err="1" smtClean="0">
                          <a:effectLst/>
                        </a:rPr>
                        <a:t>nT</a:t>
                      </a:r>
                      <a:endParaRPr lang="zh-CN" altLang="zh-CN" sz="14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985" marR="0" marT="36002" marB="0" anchor="ctr" horzOverflow="overflow"/>
                </a:tc>
              </a:tr>
              <a:tr h="500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Electric Field Instrument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DC/AC  electric field vector (3 components)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kern="1200" dirty="0" smtClean="0">
                          <a:effectLst/>
                        </a:rPr>
                        <a:t>Range: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 </a:t>
                      </a:r>
                      <a:r>
                        <a:rPr lang="en-US" altLang="zh-CN" sz="1400" kern="1200" dirty="0" smtClean="0">
                          <a:effectLst/>
                        </a:rPr>
                        <a:t>-1V/m~1V/m, DC~100kHz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500972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Low-frequency</a:t>
                      </a:r>
                      <a:r>
                        <a:rPr lang="en-US" altLang="zh-CN" sz="1400" baseline="0" dirty="0" smtClean="0"/>
                        <a:t> wave detector</a:t>
                      </a:r>
                      <a:endParaRPr lang="zh-CN" altLang="en-US" sz="1400" dirty="0"/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aseline="0" dirty="0" smtClean="0"/>
                        <a:t>magnetic field vector (3 components) 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effectLst/>
                        </a:rPr>
                        <a:t>Magnetic</a:t>
                      </a:r>
                      <a:r>
                        <a:rPr lang="en-US" altLang="zh-CN" sz="1400" kern="1200" baseline="0" dirty="0" smtClean="0">
                          <a:effectLst/>
                        </a:rPr>
                        <a:t> fluctuation frequency range</a:t>
                      </a:r>
                      <a:r>
                        <a:rPr lang="zh-CN" altLang="zh-CN" sz="1400" kern="1200" dirty="0" smtClean="0">
                          <a:effectLst/>
                        </a:rPr>
                        <a:t>：</a:t>
                      </a:r>
                      <a:r>
                        <a:rPr lang="en-US" altLang="zh-CN" sz="1400" kern="1200" dirty="0" smtClean="0">
                          <a:effectLst/>
                        </a:rPr>
                        <a:t>10 Hz~20 kHz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  <a:tr h="500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Wide-band wave analyzer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Field data analyzer, turn field into spectrum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91430" marR="91430"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25Hz~77kHz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89985" marR="0" marT="36002" marB="0" anchor="ctr" horzOverflow="overflow"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en-US" altLang="zh-CN" dirty="0"/>
              <a:t>Payload </a:t>
            </a:r>
            <a:r>
              <a:rPr lang="en-US" altLang="zh-CN" dirty="0" smtClean="0"/>
              <a:t>onboard ITA/ITB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5013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Lunar Exploration in China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27" y="1537268"/>
            <a:ext cx="6963878" cy="3150395"/>
          </a:xfrm>
          <a:prstGeom prst="rect">
            <a:avLst/>
          </a:prstGeom>
        </p:spPr>
      </p:pic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819297739"/>
              </p:ext>
            </p:extLst>
          </p:nvPr>
        </p:nvGraphicFramePr>
        <p:xfrm>
          <a:off x="1524000" y="3993679"/>
          <a:ext cx="6096000" cy="273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1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3900" dirty="0" smtClean="0"/>
              <a:t>The Rising in Space Physics Community</a:t>
            </a:r>
            <a:endParaRPr kumimoji="1" lang="en-US" altLang="zh-CN" sz="3900" dirty="0"/>
          </a:p>
          <a:p>
            <a:r>
              <a:rPr kumimoji="1" lang="en-US" altLang="zh-CN" sz="3900" dirty="0" smtClean="0"/>
              <a:t>The Pioneer Strategy Program</a:t>
            </a:r>
            <a:endParaRPr kumimoji="1" lang="en-US" altLang="zh-CN" sz="3900" dirty="0"/>
          </a:p>
          <a:p>
            <a:r>
              <a:rPr kumimoji="1" lang="en-US" altLang="zh-CN" sz="3900" dirty="0" smtClean="0"/>
              <a:t>The Lunar Exploration</a:t>
            </a:r>
            <a:endParaRPr kumimoji="1" lang="en-US" altLang="zh-CN" sz="3900" dirty="0"/>
          </a:p>
          <a:p>
            <a:r>
              <a:rPr kumimoji="1" lang="en-US" altLang="zh-CN" sz="3900" dirty="0" smtClean="0"/>
              <a:t>Mars and other planets</a:t>
            </a:r>
            <a:endParaRPr kumimoji="1" lang="en-US" altLang="zh-CN" sz="3900" dirty="0"/>
          </a:p>
          <a:p>
            <a:r>
              <a:rPr kumimoji="1" lang="en-US" altLang="zh-CN" sz="3900" dirty="0" smtClean="0"/>
              <a:t>Conclusion</a:t>
            </a:r>
            <a:endParaRPr kumimoji="1" lang="en-US" altLang="zh-CN" sz="3900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grpSp>
        <p:nvGrpSpPr>
          <p:cNvPr id="5" name="组合 13"/>
          <p:cNvGrpSpPr/>
          <p:nvPr/>
        </p:nvGrpSpPr>
        <p:grpSpPr>
          <a:xfrm>
            <a:off x="5796541" y="3653078"/>
            <a:ext cx="2890259" cy="2473085"/>
            <a:chOff x="120005" y="1556792"/>
            <a:chExt cx="5172075" cy="432726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05" y="1556792"/>
              <a:ext cx="5172075" cy="431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组合 11"/>
            <p:cNvGrpSpPr/>
            <p:nvPr/>
          </p:nvGrpSpPr>
          <p:grpSpPr>
            <a:xfrm>
              <a:off x="251520" y="1556792"/>
              <a:ext cx="4457564" cy="4327261"/>
              <a:chOff x="251520" y="1556792"/>
              <a:chExt cx="4457564" cy="4327261"/>
            </a:xfrm>
          </p:grpSpPr>
          <p:sp>
            <p:nvSpPr>
              <p:cNvPr id="10" name="TextBox 2"/>
              <p:cNvSpPr txBox="1"/>
              <p:nvPr/>
            </p:nvSpPr>
            <p:spPr>
              <a:xfrm>
                <a:off x="2449022" y="2780085"/>
                <a:ext cx="3722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LP</a:t>
                </a:r>
                <a:endParaRPr lang="zh-CN" altLang="en-US" sz="1200" dirty="0"/>
              </a:p>
            </p:txBody>
          </p:sp>
          <p:sp>
            <p:nvSpPr>
              <p:cNvPr id="8" name="TextBox 1"/>
              <p:cNvSpPr txBox="1"/>
              <p:nvPr/>
            </p:nvSpPr>
            <p:spPr>
              <a:xfrm>
                <a:off x="251520" y="2123564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EFI</a:t>
                </a:r>
                <a:endParaRPr lang="zh-CN" altLang="en-US" sz="1200" dirty="0"/>
              </a:p>
            </p:txBody>
          </p:sp>
          <p:sp>
            <p:nvSpPr>
              <p:cNvPr id="9" name="TextBox 10"/>
              <p:cNvSpPr txBox="1"/>
              <p:nvPr/>
            </p:nvSpPr>
            <p:spPr>
              <a:xfrm>
                <a:off x="3480998" y="4952201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EFI</a:t>
                </a:r>
                <a:endParaRPr lang="zh-CN" altLang="en-US" sz="1200" dirty="0"/>
              </a:p>
            </p:txBody>
          </p:sp>
          <p:sp>
            <p:nvSpPr>
              <p:cNvPr id="11" name="TextBox 4"/>
              <p:cNvSpPr txBox="1"/>
              <p:nvPr/>
            </p:nvSpPr>
            <p:spPr>
              <a:xfrm>
                <a:off x="3587890" y="2924944"/>
                <a:ext cx="6206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LFWD</a:t>
                </a:r>
                <a:endParaRPr lang="zh-CN" altLang="en-US" sz="1200" dirty="0"/>
              </a:p>
            </p:txBody>
          </p:sp>
          <p:sp>
            <p:nvSpPr>
              <p:cNvPr id="12" name="TextBox 6"/>
              <p:cNvSpPr txBox="1"/>
              <p:nvPr/>
            </p:nvSpPr>
            <p:spPr>
              <a:xfrm>
                <a:off x="1619672" y="5607054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FGM</a:t>
                </a:r>
                <a:endParaRPr lang="zh-CN" altLang="en-US" sz="1200" dirty="0"/>
              </a:p>
            </p:txBody>
          </p:sp>
          <p:sp>
            <p:nvSpPr>
              <p:cNvPr id="13" name="TextBox 7"/>
              <p:cNvSpPr txBox="1"/>
              <p:nvPr/>
            </p:nvSpPr>
            <p:spPr>
              <a:xfrm>
                <a:off x="833621" y="4509120"/>
                <a:ext cx="489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CPA</a:t>
                </a:r>
                <a:endParaRPr lang="zh-CN" altLang="en-US" sz="1200" dirty="0"/>
              </a:p>
            </p:txBody>
          </p:sp>
          <p:sp>
            <p:nvSpPr>
              <p:cNvPr id="14" name="TextBox 8"/>
              <p:cNvSpPr txBox="1"/>
              <p:nvPr/>
            </p:nvSpPr>
            <p:spPr>
              <a:xfrm>
                <a:off x="2559632" y="4934387"/>
                <a:ext cx="5722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NATA</a:t>
                </a:r>
                <a:endParaRPr lang="zh-CN" altLang="en-US" sz="1200" dirty="0"/>
              </a:p>
            </p:txBody>
          </p:sp>
          <p:sp>
            <p:nvSpPr>
              <p:cNvPr id="15" name="TextBox 12"/>
              <p:cNvSpPr txBox="1"/>
              <p:nvPr/>
            </p:nvSpPr>
            <p:spPr>
              <a:xfrm>
                <a:off x="1444398" y="3140125"/>
                <a:ext cx="4331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AAI</a:t>
                </a:r>
                <a:endParaRPr lang="zh-CN" altLang="en-US" sz="1200" dirty="0"/>
              </a:p>
            </p:txBody>
          </p:sp>
          <p:cxnSp>
            <p:nvCxnSpPr>
              <p:cNvPr id="16" name="直接箭头连接符 14"/>
              <p:cNvCxnSpPr/>
              <p:nvPr/>
            </p:nvCxnSpPr>
            <p:spPr>
              <a:xfrm>
                <a:off x="1763688" y="3351774"/>
                <a:ext cx="219459" cy="2613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8"/>
              <p:cNvSpPr txBox="1"/>
              <p:nvPr/>
            </p:nvSpPr>
            <p:spPr>
              <a:xfrm>
                <a:off x="4283968" y="1556792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EFI</a:t>
                </a:r>
                <a:endParaRPr lang="zh-CN" altLang="en-US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797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Base on Moon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0" y="1064739"/>
            <a:ext cx="9144000" cy="54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130603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Chinese Mars Exploration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1" y="1116769"/>
            <a:ext cx="8763000" cy="4940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065446"/>
            <a:ext cx="2769134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EXTP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1404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4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3627895" cy="4525963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/>
              <a:t>This may be the best time for Chinese space physics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We are looking at the future with concerns, but with best hope.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05" y="1882321"/>
            <a:ext cx="4931689" cy="39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5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Challenges for Space Physics Mission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CAS likes astrophysics mission better, the science they are doing is more fundamental Science.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What shall we do? 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893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charset="0"/>
                <a:ea typeface="宋体" charset="0"/>
              </a:rPr>
              <a:t>Space Weather Symposium </a:t>
            </a:r>
            <a:r>
              <a:rPr lang="zh-CN" altLang="en-US" dirty="0" smtClean="0">
                <a:latin typeface="Calibri" charset="0"/>
                <a:ea typeface="宋体" charset="0"/>
              </a:rPr>
              <a:t>2</a:t>
            </a:r>
            <a:r>
              <a:rPr lang="zh-CN" dirty="0" smtClean="0">
                <a:latin typeface="Calibri" charset="0"/>
                <a:ea typeface="宋体" charset="0"/>
              </a:rPr>
              <a:t>0</a:t>
            </a:r>
            <a:r>
              <a:rPr lang="en-US" altLang="zh-CN" dirty="0" smtClean="0">
                <a:latin typeface="Calibri" charset="0"/>
                <a:ea typeface="宋体" charset="0"/>
              </a:rPr>
              <a:t>01 </a:t>
            </a:r>
            <a:endParaRPr lang="zh-CN" altLang="en-US" dirty="0">
              <a:latin typeface="Calibri" charset="0"/>
              <a:ea typeface="宋体" charset="0"/>
            </a:endParaRPr>
          </a:p>
        </p:txBody>
      </p:sp>
      <p:pic>
        <p:nvPicPr>
          <p:cNvPr id="138243" name="图片 4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00200"/>
            <a:ext cx="7920037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259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charset="0"/>
                <a:ea typeface="宋体" charset="0"/>
              </a:rPr>
              <a:t>Space Weather Symposium 2014</a:t>
            </a:r>
            <a:endParaRPr lang="zh-CN" altLang="en-US" dirty="0">
              <a:latin typeface="Calibri" charset="0"/>
              <a:ea typeface="宋体" charset="0"/>
            </a:endParaRPr>
          </a:p>
        </p:txBody>
      </p:sp>
      <p:pic>
        <p:nvPicPr>
          <p:cNvPr id="139267" name="图片 3" descr="2014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747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The growing Space Physics in China</a:t>
            </a:r>
            <a:endParaRPr kumimoji="1"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02972676"/>
              </p:ext>
            </p:extLst>
          </p:nvPr>
        </p:nvGraphicFramePr>
        <p:xfrm>
          <a:off x="251520" y="1556792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920935" y="5949280"/>
            <a:ext cx="65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Year 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z="1600" smtClean="0">
                <a:solidFill>
                  <a:srgbClr val="FFFFFF"/>
                </a:solidFill>
                <a:latin typeface="Calibri"/>
                <a:ea typeface="宋体"/>
              </a:rPr>
              <a:t>Murighiol, Rominia</a:t>
            </a:r>
            <a:endParaRPr kumimoji="1" lang="en-US" altLang="zh-CN" sz="1600" dirty="0" smtClean="0">
              <a:solidFill>
                <a:srgbClr val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6160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Double Star Project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4294967295"/>
          </p:nvPr>
        </p:nvSpPr>
        <p:spPr>
          <a:xfrm>
            <a:off x="0" y="1773238"/>
            <a:ext cx="4040188" cy="3951287"/>
          </a:xfrm>
        </p:spPr>
        <p:txBody>
          <a:bodyPr>
            <a:normAutofit lnSpcReduction="10000"/>
          </a:bodyPr>
          <a:lstStyle/>
          <a:p>
            <a:pPr algn="just"/>
            <a:r>
              <a:rPr kumimoji="1" lang="en-US" altLang="zh-CN" sz="2800" dirty="0" smtClean="0"/>
              <a:t>In 2003 and 2004, we launched Double Star </a:t>
            </a:r>
            <a:r>
              <a:rPr kumimoji="1" lang="en-US" altLang="zh-CN" sz="2800" dirty="0" smtClean="0">
                <a:solidFill>
                  <a:srgbClr val="000000"/>
                </a:solidFill>
              </a:rPr>
              <a:t>to study space weather, now the space </a:t>
            </a:r>
            <a:r>
              <a:rPr kumimoji="1" lang="en-US" altLang="zh-CN" sz="2800" dirty="0" smtClean="0"/>
              <a:t>community is about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three times larger</a:t>
            </a:r>
            <a:r>
              <a:rPr kumimoji="1" lang="en-US" altLang="zh-CN" sz="2800" dirty="0" smtClean="0"/>
              <a:t>,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but no new missions</a:t>
            </a:r>
            <a:r>
              <a:rPr kumimoji="1" lang="en-US" altLang="zh-CN" sz="2800" dirty="0" smtClean="0"/>
              <a:t>. Every scientist is looking forward to the next space weather mission.</a:t>
            </a:r>
            <a:endParaRPr kumimoji="1" lang="zh-CN" altLang="en-US" sz="2800" dirty="0"/>
          </a:p>
        </p:txBody>
      </p:sp>
      <p:pic>
        <p:nvPicPr>
          <p:cNvPr id="4" name="Picture 2" descr="F:\图片\DoubleStarDesktop-37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60851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0578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Strategy Pioneer Program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To Promote the Chinese Space Science Research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To Support a few spacecraft Missions every Five year.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270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Space Missions For 2011-2016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243425"/>
              </p:ext>
            </p:extLst>
          </p:nvPr>
        </p:nvGraphicFramePr>
        <p:xfrm>
          <a:off x="1331640" y="1556792"/>
          <a:ext cx="6275040" cy="46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6394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Current </a:t>
            </a:r>
            <a:r>
              <a:rPr kumimoji="1" lang="en-US" altLang="zh-CN" dirty="0" smtClean="0"/>
              <a:t>Missions  ASOS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Murighiol, Rominia</a:t>
            </a:r>
            <a:endParaRPr kumimoji="1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792" y="1417638"/>
            <a:ext cx="5232661" cy="47060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1917975"/>
            <a:ext cx="414679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understand </a:t>
            </a:r>
            <a:r>
              <a:rPr lang="en-US" altLang="zh-CN" sz="2400" dirty="0"/>
              <a:t>the relationships</a:t>
            </a:r>
          </a:p>
          <a:p>
            <a:r>
              <a:rPr lang="en-US" altLang="zh-CN" sz="2400" dirty="0"/>
              <a:t>between flares and CMEs.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 understand </a:t>
            </a:r>
            <a:r>
              <a:rPr lang="en-US" altLang="zh-CN" sz="2400" dirty="0"/>
              <a:t>the </a:t>
            </a:r>
            <a:r>
              <a:rPr lang="en-US" altLang="zh-CN" sz="2400" dirty="0" smtClean="0"/>
              <a:t>initiation of CMEs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Observe </a:t>
            </a:r>
            <a:r>
              <a:rPr lang="en-US" altLang="zh-CN" sz="2400" dirty="0"/>
              <a:t>solar eruptions and the evolution of magnetic field, </a:t>
            </a:r>
            <a:r>
              <a:rPr lang="en-US" altLang="zh-CN" sz="2400" dirty="0" smtClean="0"/>
              <a:t>to provide </a:t>
            </a:r>
            <a:r>
              <a:rPr lang="en-US" altLang="zh-CN" sz="2400" dirty="0"/>
              <a:t>early warning and physical clues for forecasting space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6452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987</Words>
  <Application>Microsoft Macintosh PowerPoint</Application>
  <PresentationFormat>全屏显示(4:3)</PresentationFormat>
  <Paragraphs>220</Paragraphs>
  <Slides>24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Office 主题</vt:lpstr>
      <vt:lpstr>2_Office 主题</vt:lpstr>
      <vt:lpstr>The Rising Space Science in China</vt:lpstr>
      <vt:lpstr>Outline</vt:lpstr>
      <vt:lpstr>Space Weather Symposium 2001 </vt:lpstr>
      <vt:lpstr>Space Weather Symposium 2014</vt:lpstr>
      <vt:lpstr>The growing Space Physics in China</vt:lpstr>
      <vt:lpstr>Double Star Project</vt:lpstr>
      <vt:lpstr>Strategy Pioneer Program</vt:lpstr>
      <vt:lpstr>Space Missions For 2011-2016</vt:lpstr>
      <vt:lpstr>Current Missions  ASOS</vt:lpstr>
      <vt:lpstr>SMILE</vt:lpstr>
      <vt:lpstr>SMILE Orbit and Payload</vt:lpstr>
      <vt:lpstr>SMILE PAYLOAD</vt:lpstr>
      <vt:lpstr>The Spacecraft and the “Gas Tank”</vt:lpstr>
      <vt:lpstr>O+ ions as tracers for MIT coupling </vt:lpstr>
      <vt:lpstr>PowerPoint 演示文稿</vt:lpstr>
      <vt:lpstr>MIT Orbits</vt:lpstr>
      <vt:lpstr>Payloads onboard MA, MB </vt:lpstr>
      <vt:lpstr>Payload onboard ITA/ITB</vt:lpstr>
      <vt:lpstr>Lunar Exploration in China</vt:lpstr>
      <vt:lpstr> Base on Moon</vt:lpstr>
      <vt:lpstr>Chinese Mars Exploration</vt:lpstr>
      <vt:lpstr>EXTP</vt:lpstr>
      <vt:lpstr>Conclusion </vt:lpstr>
      <vt:lpstr>Challenges for Space Physics Mission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Rising Space Science</dc:title>
  <dc:creator>Liu Yong</dc:creator>
  <cp:lastModifiedBy>Liu Yong</cp:lastModifiedBy>
  <cp:revision>44</cp:revision>
  <dcterms:created xsi:type="dcterms:W3CDTF">2018-06-11T13:39:34Z</dcterms:created>
  <dcterms:modified xsi:type="dcterms:W3CDTF">2018-06-12T12:41:30Z</dcterms:modified>
</cp:coreProperties>
</file>