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0" r:id="rId3"/>
    <p:sldId id="261" r:id="rId4"/>
    <p:sldId id="264" r:id="rId5"/>
    <p:sldId id="263" r:id="rId6"/>
    <p:sldId id="270" r:id="rId7"/>
    <p:sldId id="269" r:id="rId8"/>
    <p:sldId id="262" r:id="rId9"/>
    <p:sldId id="266" r:id="rId10"/>
    <p:sldId id="272" r:id="rId11"/>
    <p:sldId id="273" r:id="rId12"/>
    <p:sldId id="265" r:id="rId13"/>
    <p:sldId id="271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86182" autoAdjust="0"/>
  </p:normalViewPr>
  <p:slideViewPr>
    <p:cSldViewPr snapToGrid="0">
      <p:cViewPr varScale="1">
        <p:scale>
          <a:sx n="79" d="100"/>
          <a:sy n="79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A5EF-613C-45FA-AF6E-17C11EE49A22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E9F-9752-485C-8092-FCEB96C7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inner magnetosphere,</a:t>
            </a:r>
            <a:r>
              <a:rPr lang="en-US" baseline="0" dirty="0" smtClean="0"/>
              <a:t> not </a:t>
            </a:r>
            <a:r>
              <a:rPr lang="en-US" baseline="0" dirty="0" smtClean="0"/>
              <a:t>directly from polar cap/cusp/auroral outflow!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enter </a:t>
            </a:r>
            <a:r>
              <a:rPr lang="en-US" baseline="0" dirty="0" smtClean="0"/>
              <a:t>boundary layer due to large gyro radii and/or magnetopause </a:t>
            </a:r>
            <a:r>
              <a:rPr lang="en-US" baseline="0" dirty="0" smtClean="0"/>
              <a:t>motion/</a:t>
            </a:r>
            <a:r>
              <a:rPr lang="en-US" baseline="0" dirty="0" err="1" smtClean="0"/>
              <a:t>P_dyn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same energy, </a:t>
            </a:r>
            <a:r>
              <a:rPr lang="en-US" baseline="0" dirty="0" err="1" smtClean="0"/>
              <a:t>gyroradius</a:t>
            </a:r>
            <a:r>
              <a:rPr lang="en-US" baseline="0" dirty="0" smtClean="0"/>
              <a:t> is the same; for same perpendicular velocity, </a:t>
            </a:r>
            <a:r>
              <a:rPr lang="en-US" baseline="0" dirty="0" err="1" smtClean="0"/>
              <a:t>gyroradius</a:t>
            </a:r>
            <a:r>
              <a:rPr lang="en-US" baseline="0" dirty="0" smtClean="0"/>
              <a:t> goes as mass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100 </a:t>
            </a:r>
            <a:r>
              <a:rPr lang="en-US" dirty="0" err="1" smtClean="0"/>
              <a:t>keV</a:t>
            </a:r>
            <a:r>
              <a:rPr lang="en-US" dirty="0" smtClean="0"/>
              <a:t>; non adiabatic behavior crossing into</a:t>
            </a:r>
            <a:r>
              <a:rPr lang="en-US" baseline="0" dirty="0" smtClean="0"/>
              <a:t> the boundary layer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particles become field aligned due to weaker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0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observation is a fluke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Modeled shock and magnetopause – outlier is in the </a:t>
            </a:r>
            <a:r>
              <a:rPr lang="en-US" baseline="0" dirty="0" err="1" smtClean="0"/>
              <a:t>magnetosheath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are definite, some are maybe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1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 is on</a:t>
            </a:r>
            <a:r>
              <a:rPr lang="en-US" baseline="0" dirty="0" smtClean="0"/>
              <a:t> the left!</a:t>
            </a:r>
          </a:p>
          <a:p>
            <a:endParaRPr lang="en-US" baseline="0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observation is a fluke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Modeled shock and magnetopause – outlier is in the </a:t>
            </a:r>
            <a:r>
              <a:rPr lang="en-US" baseline="0" dirty="0" err="1" smtClean="0"/>
              <a:t>magnetosheath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are definite, some are maybe</a:t>
            </a:r>
          </a:p>
          <a:p>
            <a:endParaRPr lang="en-US" dirty="0" smtClean="0"/>
          </a:p>
          <a:p>
            <a:r>
              <a:rPr lang="en-US" dirty="0" smtClean="0"/>
              <a:t>Observational</a:t>
            </a:r>
            <a:r>
              <a:rPr lang="en-US" baseline="0" dirty="0" smtClean="0"/>
              <a:t> bias! – when they are easy to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a few appear to be O+; less</a:t>
            </a:r>
            <a:r>
              <a:rPr lang="en-US" baseline="0" dirty="0" smtClean="0"/>
              <a:t> obvious, not a clear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hand-</a:t>
            </a:r>
            <a:r>
              <a:rPr lang="en-US" baseline="0" dirty="0" err="1" smtClean="0"/>
              <a:t>wavey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a few appear to be O+; less</a:t>
            </a:r>
            <a:r>
              <a:rPr lang="en-US" baseline="0" dirty="0" smtClean="0"/>
              <a:t> obvious, not a clear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Cluster O+ densities similar to ARTEMIS molecular densities</a:t>
            </a:r>
          </a:p>
          <a:p>
            <a:r>
              <a:rPr lang="en-US" baseline="0" dirty="0" smtClean="0"/>
              <a:t>Cluster has SIMULTANEOUS observations, but maybe not magnetically connected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Geotail</a:t>
            </a:r>
            <a:r>
              <a:rPr lang="en-US" baseline="0" dirty="0" smtClean="0"/>
              <a:t> says same-velocity assumption not valid!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5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tracing of one event</a:t>
            </a:r>
          </a:p>
          <a:p>
            <a:endParaRPr lang="en-US" dirty="0" smtClean="0"/>
          </a:p>
          <a:p>
            <a:r>
              <a:rPr lang="en-US" dirty="0" smtClean="0"/>
              <a:t>observational</a:t>
            </a:r>
            <a:r>
              <a:rPr lang="en-US" baseline="0" dirty="0" smtClean="0"/>
              <a:t> studies in progress….next talk</a:t>
            </a:r>
          </a:p>
          <a:p>
            <a:endParaRPr lang="en-US" dirty="0" smtClean="0"/>
          </a:p>
          <a:p>
            <a:r>
              <a:rPr lang="en-US" dirty="0" smtClean="0"/>
              <a:t>need backward and forward particle tracing for multiple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1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energy of the</a:t>
            </a:r>
            <a:r>
              <a:rPr lang="en-US" baseline="0" dirty="0" smtClean="0"/>
              <a:t> higher energy ion population tracks the energy of the main population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O+ (sometimes)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 pathway from ionosphere to deep magnetotail</a:t>
            </a:r>
          </a:p>
          <a:p>
            <a:endParaRPr lang="en-US" dirty="0" smtClean="0"/>
          </a:p>
          <a:p>
            <a:r>
              <a:rPr lang="en-US" dirty="0" smtClean="0"/>
              <a:t>history of atmospheric loss is recorded</a:t>
            </a:r>
            <a:r>
              <a:rPr lang="en-US" baseline="0" dirty="0" smtClean="0"/>
              <a:t> (in a complex way) in the lunar regolith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</a:t>
            </a:r>
            <a:r>
              <a:rPr lang="en-US" baseline="0" dirty="0" smtClean="0"/>
              <a:t>7 </a:t>
            </a:r>
            <a:r>
              <a:rPr lang="en-US" baseline="0" dirty="0" smtClean="0"/>
              <a:t>years = </a:t>
            </a:r>
            <a:r>
              <a:rPr lang="en-US" dirty="0" smtClean="0"/>
              <a:t>about </a:t>
            </a:r>
            <a:r>
              <a:rPr lang="en-US" dirty="0" smtClean="0"/>
              <a:t>80 </a:t>
            </a:r>
            <a:r>
              <a:rPr lang="en-US" dirty="0" smtClean="0"/>
              <a:t>months,</a:t>
            </a:r>
            <a:r>
              <a:rPr lang="en-US" baseline="0" dirty="0" smtClean="0"/>
              <a:t> about 1 week per month = </a:t>
            </a:r>
            <a:r>
              <a:rPr lang="en-US" baseline="0" dirty="0" smtClean="0"/>
              <a:t>80 </a:t>
            </a:r>
            <a:r>
              <a:rPr lang="en-US" baseline="0" dirty="0" smtClean="0"/>
              <a:t>weeks * 7 days = </a:t>
            </a:r>
            <a:r>
              <a:rPr lang="en-US" baseline="0" dirty="0" smtClean="0"/>
              <a:t>560 </a:t>
            </a:r>
            <a:r>
              <a:rPr lang="en-US" baseline="0" dirty="0" smtClean="0"/>
              <a:t>days per probe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Feb. 16, 2014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solar wind and geomagnetic activity – activity picked up on Feb 15, about 24 hours before observations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sheath: large B_Z, variable, larger velocity (~ 400 km/s)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flux</a:t>
            </a:r>
            <a:r>
              <a:rPr lang="en-US" baseline="0" dirty="0" smtClean="0"/>
              <a:t> averaged over about ~ 25 minutes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secondary peak at about 30 x main peak; 28 – 32 x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can’t distinguish since energy channels are discretized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16 x main 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leads to observational</a:t>
            </a:r>
            <a:r>
              <a:rPr lang="en-US" baseline="0" dirty="0" smtClean="0"/>
              <a:t> bias – when and where we can see molecular 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Feb. 16, 2014</a:t>
            </a:r>
          </a:p>
          <a:p>
            <a:r>
              <a:rPr lang="en-US" baseline="0" dirty="0" smtClean="0"/>
              <a:t>solar wind and geomagnetic activity</a:t>
            </a:r>
          </a:p>
          <a:p>
            <a:r>
              <a:rPr lang="en-US" baseline="0" dirty="0" smtClean="0"/>
              <a:t>sheath: large B_Z, variable, larger velocity (~ 400 km/s)</a:t>
            </a:r>
          </a:p>
          <a:p>
            <a:r>
              <a:rPr lang="en-US" baseline="0" dirty="0" smtClean="0"/>
              <a:t>protons: 1 – 2 cc, molecular ions: 0.005 cc</a:t>
            </a:r>
          </a:p>
          <a:p>
            <a:r>
              <a:rPr lang="en-US" baseline="0" dirty="0" smtClean="0"/>
              <a:t>molecular ion velocity dashed lines!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molecular ions, must come from the ionosphere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lunar pick up ions – Si has mass 28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direction and different energies (&lt; 200 eV)!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input </a:t>
            </a:r>
            <a:r>
              <a:rPr lang="en-US" baseline="0" dirty="0" smtClean="0"/>
              <a:t>from </a:t>
            </a:r>
            <a:r>
              <a:rPr lang="en-US" baseline="0" dirty="0" err="1" smtClean="0"/>
              <a:t>OmniWeb</a:t>
            </a:r>
            <a:r>
              <a:rPr lang="en-US" baseline="0" dirty="0" smtClean="0"/>
              <a:t>/Wind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time dependent E and B fields</a:t>
            </a:r>
          </a:p>
          <a:p>
            <a:endParaRPr lang="en-US" dirty="0" smtClean="0"/>
          </a:p>
          <a:p>
            <a:r>
              <a:rPr lang="en-US" dirty="0" smtClean="0"/>
              <a:t>originate in inner</a:t>
            </a:r>
            <a:r>
              <a:rPr lang="en-US" baseline="0" dirty="0" smtClean="0"/>
              <a:t> magnetosphere</a:t>
            </a:r>
          </a:p>
          <a:p>
            <a:endParaRPr lang="en-US" dirty="0" smtClean="0"/>
          </a:p>
          <a:p>
            <a:r>
              <a:rPr lang="en-US" dirty="0" smtClean="0"/>
              <a:t>begin at a range of energies – all particle end</a:t>
            </a:r>
            <a:r>
              <a:rPr lang="en-US" baseline="0" dirty="0" smtClean="0"/>
              <a:t> up with same (flow) energy – non adiabatic behavior</a:t>
            </a:r>
          </a:p>
          <a:p>
            <a:endParaRPr lang="en-US" dirty="0" smtClean="0"/>
          </a:p>
          <a:p>
            <a:r>
              <a:rPr lang="en-US" dirty="0" smtClean="0"/>
              <a:t>begin</a:t>
            </a:r>
            <a:r>
              <a:rPr lang="en-US" baseline="0" dirty="0" smtClean="0"/>
              <a:t> at a range of pitch angles – all</a:t>
            </a:r>
            <a:r>
              <a:rPr lang="en-US" dirty="0" smtClean="0"/>
              <a:t> particles</a:t>
            </a:r>
            <a:r>
              <a:rPr lang="en-US" baseline="0" dirty="0" smtClean="0"/>
              <a:t> become field aligned at ATREMIS – weaker field</a:t>
            </a:r>
          </a:p>
          <a:p>
            <a:endParaRPr lang="en-US" dirty="0" smtClean="0"/>
          </a:p>
          <a:p>
            <a:r>
              <a:rPr lang="en-US" dirty="0" smtClean="0"/>
              <a:t>particles enter</a:t>
            </a:r>
            <a:r>
              <a:rPr lang="en-US" baseline="0" dirty="0" smtClean="0"/>
              <a:t> dayside boundary layer, </a:t>
            </a:r>
            <a:r>
              <a:rPr lang="en-US" baseline="0" dirty="0" err="1" smtClean="0"/>
              <a:t>convect</a:t>
            </a:r>
            <a:r>
              <a:rPr lang="en-US" baseline="0" dirty="0" smtClean="0"/>
              <a:t> along </a:t>
            </a:r>
            <a:r>
              <a:rPr lang="en-US" baseline="0" dirty="0" err="1" smtClean="0"/>
              <a:t>dawnward</a:t>
            </a:r>
            <a:r>
              <a:rPr lang="en-US" baseline="0" dirty="0" smtClean="0"/>
              <a:t> flank – do not cross magnetopause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2E9F-9752-485C-8092-FCEB96C758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5B1E-9CE4-4338-97AA-9EFAFF2DCAE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E69F-0460-4F67-9C6A-A145395D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5613" y="457200"/>
            <a:ext cx="8226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Terrestrial </a:t>
            </a:r>
            <a:r>
              <a:rPr lang="en-US" sz="4000" b="1" dirty="0">
                <a:solidFill>
                  <a:srgbClr val="FF0000"/>
                </a:solidFill>
              </a:rPr>
              <a:t>M</a:t>
            </a:r>
            <a:r>
              <a:rPr lang="en-US" sz="4000" b="1" dirty="0" smtClean="0">
                <a:solidFill>
                  <a:srgbClr val="FF0000"/>
                </a:solidFill>
              </a:rPr>
              <a:t>olecular Ion Outflow Observed at </a:t>
            </a:r>
            <a:r>
              <a:rPr lang="en-US" sz="4000" b="1" dirty="0">
                <a:solidFill>
                  <a:srgbClr val="FF0000"/>
                </a:solidFill>
              </a:rPr>
              <a:t>the Moon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M. O. Fillingim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, A. R. Poppe</a:t>
            </a:r>
            <a:r>
              <a:rPr lang="en-US" sz="3200" baseline="30000" dirty="0" smtClean="0">
                <a:solidFill>
                  <a:srgbClr val="FF0000"/>
                </a:solidFill>
              </a:rPr>
              <a:t>1,2</a:t>
            </a:r>
            <a:r>
              <a:rPr lang="en-US" sz="3200" dirty="0" smtClean="0">
                <a:solidFill>
                  <a:srgbClr val="FF0000"/>
                </a:solidFill>
              </a:rPr>
              <a:t>, J. S. Halekas</a:t>
            </a:r>
            <a:r>
              <a:rPr lang="en-US" sz="3200" baseline="30000" dirty="0" smtClean="0">
                <a:solidFill>
                  <a:srgbClr val="FF0000"/>
                </a:solidFill>
              </a:rPr>
              <a:t>2,3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solidFill>
                  <a:srgbClr val="FF0000"/>
                </a:solidFill>
              </a:rPr>
              <a:t>J. Raeder</a:t>
            </a:r>
            <a:r>
              <a:rPr lang="en-US" sz="3200" baseline="30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, V. Angelopoulos</a:t>
            </a:r>
            <a:r>
              <a:rPr lang="en-US" sz="3200" baseline="300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, and I. </a:t>
            </a:r>
            <a:r>
              <a:rPr lang="en-US" sz="3200" dirty="0" err="1" smtClean="0">
                <a:solidFill>
                  <a:srgbClr val="FF0000"/>
                </a:solidFill>
              </a:rPr>
              <a:t>Dandouras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aseline="30000" dirty="0" smtClean="0">
                <a:solidFill>
                  <a:srgbClr val="FF0000"/>
                </a:solidFill>
              </a:rPr>
              <a:t>6</a:t>
            </a:r>
          </a:p>
          <a:p>
            <a:pPr algn="ctr">
              <a:spcAft>
                <a:spcPts val="6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1</a:t>
            </a:r>
            <a:r>
              <a:rPr lang="en-US" sz="2200" dirty="0" smtClean="0">
                <a:solidFill>
                  <a:srgbClr val="FF0000"/>
                </a:solidFill>
              </a:rPr>
              <a:t>Space Sciences Laboratory, University of California, Berkeley</a:t>
            </a:r>
          </a:p>
          <a:p>
            <a:pPr algn="ctr">
              <a:spcAft>
                <a:spcPts val="6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Solar System Exploration Research Virtual Institute, NASA Ames</a:t>
            </a:r>
          </a:p>
          <a:p>
            <a:pPr algn="ctr">
              <a:spcAft>
                <a:spcPts val="6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Department of Physics and Astronomy, University of Iowa, Iowa City</a:t>
            </a:r>
          </a:p>
          <a:p>
            <a:pPr algn="ctr">
              <a:spcAft>
                <a:spcPts val="6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4</a:t>
            </a:r>
            <a:r>
              <a:rPr lang="en-US" sz="2200" dirty="0" smtClean="0">
                <a:solidFill>
                  <a:srgbClr val="FF0000"/>
                </a:solidFill>
              </a:rPr>
              <a:t>Space Science Center, University of New Hampshire, Durham</a:t>
            </a:r>
          </a:p>
          <a:p>
            <a:pPr algn="ctr">
              <a:spcAft>
                <a:spcPts val="6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>
                <a:solidFill>
                  <a:srgbClr val="FF0000"/>
                </a:solidFill>
              </a:rPr>
              <a:t>Department of Earth and Space Sciences and Institute of Geophysics and Planetary Physics, University of California, Los Angeles</a:t>
            </a:r>
          </a:p>
          <a:p>
            <a:pPr algn="ctr">
              <a:spcAft>
                <a:spcPts val="1200"/>
              </a:spcAft>
            </a:pPr>
            <a:r>
              <a:rPr lang="en-US" sz="2200" baseline="30000" dirty="0" smtClean="0">
                <a:solidFill>
                  <a:srgbClr val="FF0000"/>
                </a:solidFill>
              </a:rPr>
              <a:t>6</a:t>
            </a:r>
            <a:r>
              <a:rPr lang="en-US" sz="2200" dirty="0" smtClean="0">
                <a:solidFill>
                  <a:srgbClr val="FF0000"/>
                </a:solidFill>
              </a:rPr>
              <a:t>Institut de </a:t>
            </a:r>
            <a:r>
              <a:rPr lang="en-US" sz="2200" dirty="0" err="1" smtClean="0">
                <a:solidFill>
                  <a:srgbClr val="FF0000"/>
                </a:solidFill>
              </a:rPr>
              <a:t>Rescherche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en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Astrophysique</a:t>
            </a:r>
            <a:r>
              <a:rPr lang="en-US" sz="2200" dirty="0" smtClean="0">
                <a:solidFill>
                  <a:srgbClr val="FF0000"/>
                </a:solidFill>
              </a:rPr>
              <a:t> et </a:t>
            </a:r>
            <a:r>
              <a:rPr lang="en-US" sz="2200" dirty="0" err="1" smtClean="0">
                <a:solidFill>
                  <a:srgbClr val="FF0000"/>
                </a:solidFill>
              </a:rPr>
              <a:t>Planétologie</a:t>
            </a:r>
            <a:r>
              <a:rPr lang="en-US" sz="2200" dirty="0" smtClean="0">
                <a:solidFill>
                  <a:srgbClr val="FF0000"/>
                </a:solidFill>
              </a:rPr>
              <a:t>, Toulouse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26480"/>
            <a:ext cx="8229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Europlanet</a:t>
            </a:r>
            <a:r>
              <a:rPr lang="en-US" dirty="0" smtClean="0">
                <a:solidFill>
                  <a:srgbClr val="FF0000"/>
                </a:solidFill>
              </a:rPr>
              <a:t> 2018: Planetary Atmospheric Erosion			12 June 2018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u="sng" dirty="0" smtClean="0"/>
              <a:t>Particle Back-Tracing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Start at ARTEMIS, trace back to inner boundary (2.5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) or to 6 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8961120" cy="5246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0954" y="1554479"/>
            <a:ext cx="4351606" cy="524697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200" dirty="0"/>
              <a:t>M</a:t>
            </a:r>
            <a:r>
              <a:rPr lang="en-US" sz="2200" dirty="0" smtClean="0"/>
              <a:t>olecular ions originate in the inner magnetosphere: 4 – 7 R</a:t>
            </a:r>
            <a:r>
              <a:rPr lang="en-US" sz="2200" baseline="-25000" dirty="0" smtClean="0"/>
              <a:t>E</a:t>
            </a:r>
            <a:endParaRPr lang="en-US" sz="2200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200" dirty="0" smtClean="0"/>
              <a:t>Ions enter dayside boundary layer, </a:t>
            </a:r>
            <a:r>
              <a:rPr lang="en-US" sz="2200" dirty="0" err="1"/>
              <a:t>convect</a:t>
            </a:r>
            <a:r>
              <a:rPr lang="en-US" sz="2200" dirty="0"/>
              <a:t> along </a:t>
            </a:r>
            <a:r>
              <a:rPr lang="en-US" sz="2200" dirty="0" err="1"/>
              <a:t>dawnward</a:t>
            </a:r>
            <a:r>
              <a:rPr lang="en-US" sz="2200" dirty="0"/>
              <a:t> flank </a:t>
            </a:r>
            <a:r>
              <a:rPr lang="en-US" sz="2200" dirty="0" smtClean="0"/>
              <a:t>     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do not cross magnetopause</a:t>
            </a:r>
          </a:p>
          <a:p>
            <a:pPr marL="182880" indent="-182880"/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26580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u="sng" dirty="0" smtClean="0"/>
              <a:t>Particle Back-Tracing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Start at ARTEMIS, trace back to inner boundary (2.5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) or to 6 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8961120" cy="5246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1554479"/>
            <a:ext cx="4351606" cy="524697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365760" rIns="0" rtlCol="0" anchor="ctr" anchorCtr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Begin </a:t>
            </a:r>
            <a:r>
              <a:rPr lang="en-US" sz="2400" dirty="0"/>
              <a:t>at a range of </a:t>
            </a:r>
            <a:r>
              <a:rPr lang="en-US" sz="2400" dirty="0" smtClean="0"/>
              <a:t>energies; All particles </a:t>
            </a:r>
            <a:r>
              <a:rPr lang="en-US" sz="2400" dirty="0"/>
              <a:t>end up </a:t>
            </a:r>
            <a:r>
              <a:rPr lang="en-US" sz="2400" dirty="0" smtClean="0"/>
              <a:t>with same </a:t>
            </a:r>
            <a:r>
              <a:rPr lang="en-US" sz="2400" dirty="0"/>
              <a:t>(flow) energy </a:t>
            </a:r>
            <a:r>
              <a:rPr lang="en-US" sz="2400" dirty="0" smtClean="0"/>
              <a:t>at ARTEMIS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non adiabatic behavior</a:t>
            </a:r>
          </a:p>
          <a:p>
            <a:endParaRPr lang="en-US" sz="2400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Begin </a:t>
            </a:r>
            <a:r>
              <a:rPr lang="en-US" sz="2400" dirty="0"/>
              <a:t>at a range of </a:t>
            </a:r>
            <a:r>
              <a:rPr lang="en-US" sz="2400" dirty="0" smtClean="0"/>
              <a:t>pitch angles; All </a:t>
            </a:r>
            <a:r>
              <a:rPr lang="en-US" sz="2400" dirty="0"/>
              <a:t>particles become field aligned at ATREMIS </a:t>
            </a:r>
            <a:r>
              <a:rPr lang="en-US" sz="2400" dirty="0" smtClean="0"/>
              <a:t>      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weaker </a:t>
            </a:r>
            <a:r>
              <a:rPr lang="en-US" sz="2400" dirty="0" smtClean="0"/>
              <a:t>field </a:t>
            </a:r>
            <a:r>
              <a:rPr lang="en-US" sz="2400" dirty="0" err="1" smtClean="0"/>
              <a:t>downtail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53299" y="2680465"/>
            <a:ext cx="1111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boundary layer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64923" y="3142130"/>
            <a:ext cx="4454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4947" r="29407"/>
          <a:stretch/>
        </p:blipFill>
        <p:spPr>
          <a:xfrm>
            <a:off x="182880" y="182880"/>
            <a:ext cx="5427407" cy="6518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u="sng" dirty="0" smtClean="0"/>
              <a:t>Statistics/Location</a:t>
            </a:r>
            <a:endParaRPr lang="en-US" sz="2200" dirty="0" smtClean="0"/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From visual inspection,  see heavy ions in roughly ½ of magnetotail passes (20 out of </a:t>
            </a:r>
            <a:r>
              <a:rPr lang="en-US" sz="2200" dirty="0"/>
              <a:t>5</a:t>
            </a:r>
            <a:r>
              <a:rPr lang="en-US" sz="2200" dirty="0" smtClean="0"/>
              <a:t>0 months, another 10 maybe) </a:t>
            </a:r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Not seen every month; sometimes more than one event per tail pass</a:t>
            </a:r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Seen across magnetotail, more near dawn(?)</a:t>
            </a:r>
            <a:endParaRPr lang="en-US" sz="2200" dirty="0"/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Observational biases</a:t>
            </a:r>
            <a:r>
              <a:rPr lang="en-US" sz="2200" dirty="0" smtClean="0"/>
              <a:t> </a:t>
            </a:r>
            <a:r>
              <a:rPr lang="en-US" sz="2200" dirty="0" smtClean="0"/>
              <a:t>due to narrow distribution and equal flow velocity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210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6" r="4694" b="4947"/>
          <a:stretch/>
        </p:blipFill>
        <p:spPr>
          <a:xfrm>
            <a:off x="182880" y="182880"/>
            <a:ext cx="5427406" cy="6518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u="sng" dirty="0" smtClean="0"/>
              <a:t>Statistics/Location</a:t>
            </a:r>
            <a:endParaRPr lang="en-US" sz="2200" dirty="0" smtClean="0"/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From visual inspection,  see heavy ions in roughly ½ of magnetotail passes (20 out of </a:t>
            </a:r>
            <a:r>
              <a:rPr lang="en-US" sz="2200" dirty="0"/>
              <a:t>5</a:t>
            </a:r>
            <a:r>
              <a:rPr lang="en-US" sz="2200" dirty="0" smtClean="0"/>
              <a:t>0 months, another 10 maybe) </a:t>
            </a:r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Not seen every month; sometimes more than one event per tail pass</a:t>
            </a:r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Seen across magnetotail, more near dawn(?)</a:t>
            </a:r>
            <a:endParaRPr lang="en-US" sz="2200" dirty="0"/>
          </a:p>
          <a:p>
            <a:pPr marL="530352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dirty="0" smtClean="0"/>
              <a:t>Observational biases </a:t>
            </a:r>
            <a:r>
              <a:rPr lang="en-US" sz="2200" dirty="0" smtClean="0"/>
              <a:t>due </a:t>
            </a:r>
            <a:r>
              <a:rPr lang="en-US" sz="2200" dirty="0" smtClean="0"/>
              <a:t>to narrow distribution and equal flow velocity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6102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Other Considerations (</a:t>
            </a:r>
            <a:r>
              <a:rPr lang="en-US" sz="3200" b="1" i="1" u="sng" dirty="0" smtClean="0"/>
              <a:t>or</a:t>
            </a:r>
            <a:r>
              <a:rPr lang="en-US" sz="3200" b="1" u="sng" dirty="0" smtClean="0"/>
              <a:t> Potential Problems)</a:t>
            </a:r>
            <a:endParaRPr lang="en-US" sz="3200" b="1" u="sng" dirty="0" smtClean="0"/>
          </a:p>
          <a:p>
            <a:endParaRPr lang="en-US" sz="2200" dirty="0" smtClean="0"/>
          </a:p>
          <a:p>
            <a:pPr marL="18288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We interpret the observations as molecular ions (N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NO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or O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</a:t>
            </a:r>
          </a:p>
          <a:p>
            <a:pPr marL="525780" indent="-34290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sz="2200" dirty="0" smtClean="0">
                <a:sym typeface="Wingdings" panose="05000000000000000000" pitchFamily="2" charset="2"/>
              </a:rPr>
              <a:t>Why no atomic ions? O</a:t>
            </a:r>
            <a:r>
              <a:rPr lang="en-US" sz="2200" baseline="30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much more common in other observations</a:t>
            </a:r>
          </a:p>
          <a:p>
            <a:pPr>
              <a:spcAft>
                <a:spcPts val="300"/>
              </a:spcAft>
            </a:pPr>
            <a:endParaRPr lang="en-US" sz="2200" dirty="0"/>
          </a:p>
          <a:p>
            <a:pPr marL="18288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Maybe same-velocity assumption is not valid</a:t>
            </a:r>
          </a:p>
          <a:p>
            <a:pPr marL="365760" lvl="1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In perpendicular direction, expect same velocity due to convection</a:t>
            </a:r>
          </a:p>
          <a:p>
            <a:pPr marL="365760" lvl="1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In parallel direction, what mechanism gives plasma same </a:t>
            </a:r>
            <a:r>
              <a:rPr lang="en-US" sz="2200" i="1" dirty="0" smtClean="0"/>
              <a:t>velocity</a:t>
            </a:r>
            <a:r>
              <a:rPr lang="en-US" sz="2200" dirty="0" smtClean="0"/>
              <a:t> rather than same </a:t>
            </a:r>
            <a:r>
              <a:rPr lang="en-US" sz="2200" i="1" dirty="0" smtClean="0"/>
              <a:t>energy</a:t>
            </a:r>
            <a:r>
              <a:rPr lang="en-US" sz="2200" dirty="0" smtClean="0"/>
              <a:t>?</a:t>
            </a:r>
          </a:p>
          <a:p>
            <a:pPr marL="548640" lvl="1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err="1" smtClean="0"/>
              <a:t>Poppe</a:t>
            </a:r>
            <a:r>
              <a:rPr lang="en-US" sz="2200" dirty="0" smtClean="0"/>
              <a:t> et al. [2016] invokes non-adiabatic behavior, electric field “pick-up” in LLBL, and parallelization in weak magnetic field</a:t>
            </a:r>
          </a:p>
          <a:p>
            <a:pPr marL="548640" lvl="1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Insights on possible mechanisms requires </a:t>
            </a:r>
            <a:r>
              <a:rPr lang="en-US" sz="2200" b="1" dirty="0" smtClean="0"/>
              <a:t>back-tracing</a:t>
            </a:r>
            <a:r>
              <a:rPr lang="en-US" sz="2200" dirty="0" smtClean="0"/>
              <a:t> and </a:t>
            </a:r>
            <a:r>
              <a:rPr lang="en-US" sz="2200" b="1" dirty="0" smtClean="0"/>
              <a:t>forward-tracing</a:t>
            </a:r>
            <a:r>
              <a:rPr lang="en-US" sz="2200" dirty="0" smtClean="0"/>
              <a:t> particle for multiple time-dependent events</a:t>
            </a:r>
          </a:p>
          <a:p>
            <a:pPr marL="914400" lvl="1" indent="-365760">
              <a:spcAft>
                <a:spcPts val="3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If all observations suggest dayside LLBL source, then </a:t>
            </a:r>
            <a:r>
              <a:rPr lang="en-US" sz="2200" i="1" dirty="0" smtClean="0"/>
              <a:t>maybe</a:t>
            </a:r>
            <a:r>
              <a:rPr lang="en-US" sz="2200" dirty="0" smtClean="0"/>
              <a:t> </a:t>
            </a:r>
            <a:r>
              <a:rPr lang="en-US" sz="2200" dirty="0" err="1" smtClean="0"/>
              <a:t>gyroradius</a:t>
            </a:r>
            <a:r>
              <a:rPr lang="en-US" sz="2200" dirty="0" smtClean="0"/>
              <a:t> effect selects mass ~ 30 </a:t>
            </a:r>
            <a:r>
              <a:rPr lang="en-US" sz="2200" dirty="0" err="1" smtClean="0"/>
              <a:t>amu</a:t>
            </a:r>
            <a:r>
              <a:rPr lang="en-US" sz="2200" dirty="0" smtClean="0"/>
              <a:t> over mass ~ 16 </a:t>
            </a:r>
            <a:r>
              <a:rPr lang="en-US" sz="2200" dirty="0" err="1" smtClean="0"/>
              <a:t>amu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77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Other Considerations (</a:t>
            </a:r>
            <a:r>
              <a:rPr lang="en-US" sz="3200" b="1" i="1" u="sng" dirty="0" smtClean="0"/>
              <a:t>or</a:t>
            </a:r>
            <a:r>
              <a:rPr lang="en-US" sz="3200" b="1" u="sng" dirty="0" smtClean="0"/>
              <a:t> Potential Problems)</a:t>
            </a:r>
            <a:endParaRPr lang="en-US" sz="3200" b="1" u="sng" dirty="0" smtClean="0"/>
          </a:p>
          <a:p>
            <a:endParaRPr lang="en-US" sz="2200" dirty="0" smtClean="0"/>
          </a:p>
          <a:p>
            <a:pPr marL="18288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We interpret the observations as molecular ions (N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NO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or O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)</a:t>
            </a:r>
          </a:p>
          <a:p>
            <a:pPr marL="525780" indent="-34290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sz="2200" dirty="0" smtClean="0">
                <a:sym typeface="Wingdings" panose="05000000000000000000" pitchFamily="2" charset="2"/>
              </a:rPr>
              <a:t>Why no atomic ions? O</a:t>
            </a:r>
            <a:r>
              <a:rPr lang="en-US" sz="2200" baseline="30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much more common in other observations</a:t>
            </a:r>
          </a:p>
          <a:p>
            <a:pPr>
              <a:spcAft>
                <a:spcPts val="300"/>
              </a:spcAft>
            </a:pPr>
            <a:endParaRPr lang="en-US" sz="2200" dirty="0"/>
          </a:p>
          <a:p>
            <a:pPr marL="18288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Observationally, need mass discrimination</a:t>
            </a:r>
            <a:endParaRPr lang="en-US" sz="2200" dirty="0">
              <a:sym typeface="Wingdings" panose="05000000000000000000" pitchFamily="2" charset="2"/>
            </a:endParaRPr>
          </a:p>
          <a:p>
            <a:pPr marL="36576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ARTEMIS doesn’t have </a:t>
            </a:r>
            <a:r>
              <a:rPr lang="en-US" sz="2200" dirty="0" smtClean="0">
                <a:sym typeface="Wingdings" panose="05000000000000000000" pitchFamily="2" charset="2"/>
              </a:rPr>
              <a:t>it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marL="36576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Cluster (inner magnetosphere) and </a:t>
            </a:r>
            <a:r>
              <a:rPr lang="en-US" sz="2200" dirty="0" err="1" smtClean="0">
                <a:sym typeface="Wingdings" panose="05000000000000000000" pitchFamily="2" charset="2"/>
              </a:rPr>
              <a:t>Geotail</a:t>
            </a:r>
            <a:r>
              <a:rPr lang="en-US" sz="2200" dirty="0" smtClean="0">
                <a:sym typeface="Wingdings" panose="05000000000000000000" pitchFamily="2" charset="2"/>
              </a:rPr>
              <a:t> (mid- to deep tail) do!</a:t>
            </a:r>
          </a:p>
          <a:p>
            <a:pPr marL="54864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Cluster sees O</a:t>
            </a:r>
            <a:r>
              <a:rPr lang="en-US" sz="2200" baseline="30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and molecular ions  </a:t>
            </a:r>
            <a:r>
              <a:rPr lang="en-US" sz="2200" b="1" dirty="0" err="1" smtClean="0">
                <a:sym typeface="Wingdings" panose="05000000000000000000" pitchFamily="2" charset="2"/>
              </a:rPr>
              <a:t>n</a:t>
            </a:r>
            <a:r>
              <a:rPr lang="en-US" sz="2200" b="1" baseline="-25000" dirty="0" err="1" smtClean="0">
                <a:sym typeface="Wingdings" panose="05000000000000000000" pitchFamily="2" charset="2"/>
              </a:rPr>
              <a:t>O</a:t>
            </a:r>
            <a:r>
              <a:rPr lang="en-US" sz="2200" b="1" baseline="-25000" dirty="0" smtClean="0">
                <a:sym typeface="Wingdings" panose="05000000000000000000" pitchFamily="2" charset="2"/>
              </a:rPr>
              <a:t>+</a:t>
            </a:r>
            <a:r>
              <a:rPr lang="en-US" sz="2200" b="1" dirty="0" smtClean="0">
                <a:sym typeface="Wingdings" panose="05000000000000000000" pitchFamily="2" charset="2"/>
              </a:rPr>
              <a:t> &gt;&gt; </a:t>
            </a:r>
            <a:r>
              <a:rPr lang="en-US" sz="2200" b="1" dirty="0" err="1" smtClean="0">
                <a:sym typeface="Wingdings" panose="05000000000000000000" pitchFamily="2" charset="2"/>
              </a:rPr>
              <a:t>n</a:t>
            </a:r>
            <a:r>
              <a:rPr lang="en-US" sz="2200" b="1" baseline="-25000" dirty="0" err="1" smtClean="0">
                <a:sym typeface="Wingdings" panose="05000000000000000000" pitchFamily="2" charset="2"/>
              </a:rPr>
              <a:t>mol</a:t>
            </a:r>
            <a:r>
              <a:rPr lang="en-US" sz="2200" b="1" baseline="-25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[</a:t>
            </a:r>
            <a:r>
              <a:rPr lang="en-US" sz="2200" dirty="0" err="1" smtClean="0">
                <a:sym typeface="Wingdings" panose="05000000000000000000" pitchFamily="2" charset="2"/>
              </a:rPr>
              <a:t>Iannis</a:t>
            </a:r>
            <a:r>
              <a:rPr lang="en-US" sz="2200" dirty="0" smtClean="0">
                <a:sym typeface="Wingdings" panose="05000000000000000000" pitchFamily="2" charset="2"/>
              </a:rPr>
              <a:t>, next talk]</a:t>
            </a:r>
          </a:p>
          <a:p>
            <a:pPr marL="548640" indent="-18288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err="1" smtClean="0">
                <a:sym typeface="Wingdings" panose="05000000000000000000" pitchFamily="2" charset="2"/>
              </a:rPr>
              <a:t>Geotail</a:t>
            </a:r>
            <a:r>
              <a:rPr lang="en-US" sz="2200" dirty="0" smtClean="0">
                <a:sym typeface="Wingdings" panose="05000000000000000000" pitchFamily="2" charset="2"/>
              </a:rPr>
              <a:t> sees O</a:t>
            </a:r>
            <a:r>
              <a:rPr lang="en-US" sz="2200" baseline="30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, not (much) molecular ions  </a:t>
            </a:r>
            <a:r>
              <a:rPr lang="en-US" sz="2200" dirty="0" err="1" smtClean="0">
                <a:sym typeface="Wingdings" panose="05000000000000000000" pitchFamily="2" charset="2"/>
              </a:rPr>
              <a:t>v</a:t>
            </a:r>
            <a:r>
              <a:rPr lang="en-US" sz="2200" baseline="-25000" dirty="0" err="1" smtClean="0">
                <a:sym typeface="Wingdings" panose="05000000000000000000" pitchFamily="2" charset="2"/>
              </a:rPr>
              <a:t>O</a:t>
            </a:r>
            <a:r>
              <a:rPr lang="en-US" sz="2200" baseline="-25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≠ </a:t>
            </a:r>
            <a:r>
              <a:rPr lang="en-US" sz="2200" dirty="0" err="1" smtClean="0">
                <a:sym typeface="Wingdings" panose="05000000000000000000" pitchFamily="2" charset="2"/>
              </a:rPr>
              <a:t>v</a:t>
            </a:r>
            <a:r>
              <a:rPr lang="en-US" sz="2200" baseline="-25000" dirty="0" err="1" smtClean="0">
                <a:sym typeface="Wingdings" panose="05000000000000000000" pitchFamily="2" charset="2"/>
              </a:rPr>
              <a:t>H</a:t>
            </a:r>
            <a:r>
              <a:rPr lang="en-US" sz="2200" baseline="-25000" dirty="0" smtClean="0"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ym typeface="Wingdings" panose="05000000000000000000" pitchFamily="2" charset="2"/>
              </a:rPr>
              <a:t> [Seki]</a:t>
            </a:r>
            <a:endParaRPr lang="en-US" sz="2200" dirty="0" smtClean="0"/>
          </a:p>
          <a:p>
            <a:pPr marL="891540" lvl="1" indent="-342900"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en-US" sz="2200" dirty="0" smtClean="0">
                <a:sym typeface="Wingdings" panose="05000000000000000000" pitchFamily="2" charset="2"/>
              </a:rPr>
              <a:t>Puts our interpretation in doubt</a:t>
            </a:r>
          </a:p>
          <a:p>
            <a:pPr marL="914400" lvl="1">
              <a:spcAft>
                <a:spcPts val="3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[However, Cluster and </a:t>
            </a:r>
            <a:r>
              <a:rPr lang="en-US" sz="2200" dirty="0" err="1" smtClean="0">
                <a:sym typeface="Wingdings" panose="05000000000000000000" pitchFamily="2" charset="2"/>
              </a:rPr>
              <a:t>Geotail</a:t>
            </a:r>
            <a:r>
              <a:rPr lang="en-US" sz="2200" dirty="0" smtClean="0">
                <a:sym typeface="Wingdings" panose="05000000000000000000" pitchFamily="2" charset="2"/>
              </a:rPr>
              <a:t> observations are in the polar cap/lobe/mantle…not magnetically connected to ARTEMIS (?)]</a:t>
            </a:r>
          </a:p>
        </p:txBody>
      </p:sp>
    </p:spTree>
    <p:extLst>
      <p:ext uri="{BB962C8B-B14F-4D97-AF65-F5344CB8AC3E}">
        <p14:creationId xmlns:p14="http://schemas.microsoft.com/office/powerpoint/2010/main" val="10935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816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Summary/Conclusions</a:t>
            </a:r>
            <a:endParaRPr lang="en-US" sz="3200" b="1" u="sng" dirty="0" smtClean="0"/>
          </a:p>
          <a:p>
            <a:endParaRPr lang="en-US" sz="2200" dirty="0" smtClean="0"/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In the magnetotail, ARTEMIS observes a high energy ion population with energies ~ 30 times the main ion </a:t>
            </a:r>
            <a:r>
              <a:rPr lang="en-US" sz="2200" dirty="0" smtClean="0"/>
              <a:t>population</a:t>
            </a:r>
            <a:endParaRPr lang="en-US" sz="2200" dirty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i="1" dirty="0" smtClean="0"/>
              <a:t>Assuming</a:t>
            </a:r>
            <a:r>
              <a:rPr lang="en-US" sz="2200" dirty="0" smtClean="0"/>
              <a:t> all ions are moving with the same </a:t>
            </a:r>
            <a:r>
              <a:rPr lang="en-US" sz="2200" dirty="0" smtClean="0"/>
              <a:t>velocity, shift </a:t>
            </a:r>
            <a:r>
              <a:rPr lang="en-US" sz="2200" dirty="0" smtClean="0"/>
              <a:t>in energy equals shift in mass – mass</a:t>
            </a:r>
            <a:r>
              <a:rPr lang="en-US" sz="2200" dirty="0" smtClean="0">
                <a:sym typeface="Wingdings" panose="05000000000000000000" pitchFamily="2" charset="2"/>
              </a:rPr>
              <a:t> ~ 30 </a:t>
            </a:r>
            <a:r>
              <a:rPr lang="en-US" sz="2200" dirty="0" err="1" smtClean="0">
                <a:sym typeface="Wingdings" panose="05000000000000000000" pitchFamily="2" charset="2"/>
              </a:rPr>
              <a:t>amu</a:t>
            </a:r>
            <a:endParaRPr lang="en-US" sz="2200" dirty="0" smtClean="0"/>
          </a:p>
          <a:p>
            <a:pPr marL="182880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ym typeface="Wingdings" panose="05000000000000000000" pitchFamily="2" charset="2"/>
              </a:rPr>
              <a:t>currently interpreted as </a:t>
            </a:r>
            <a:r>
              <a:rPr lang="en-US" sz="2200" dirty="0" smtClean="0"/>
              <a:t>N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NO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or O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endParaRPr lang="en-US" sz="2200" dirty="0" smtClean="0"/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Particle tracing in global MHD model suggests energetic/massive ions originate in the inner magnetosphere </a:t>
            </a:r>
            <a:r>
              <a:rPr lang="en-US" sz="2200" dirty="0" smtClean="0">
                <a:sym typeface="Wingdings" panose="05000000000000000000" pitchFamily="2" charset="2"/>
              </a:rPr>
              <a:t> ionosphere to lunar </a:t>
            </a:r>
            <a:r>
              <a:rPr lang="en-US" sz="2200" dirty="0" smtClean="0">
                <a:sym typeface="Wingdings" panose="05000000000000000000" pitchFamily="2" charset="2"/>
              </a:rPr>
              <a:t>orbit</a:t>
            </a:r>
            <a:endParaRPr lang="en-US" sz="22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Relatively common (~ ½ of tail passes); seen across the </a:t>
            </a:r>
            <a:r>
              <a:rPr lang="en-US" sz="2200" dirty="0" err="1" smtClean="0">
                <a:sym typeface="Wingdings" panose="05000000000000000000" pitchFamily="2" charset="2"/>
              </a:rPr>
              <a:t>magnetotail</a:t>
            </a:r>
            <a:endParaRPr lang="en-US" sz="22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Other observations put our interpretation in doubt</a:t>
            </a:r>
          </a:p>
          <a:p>
            <a:pPr marL="548640" indent="-365760"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 to resolve discrepancy, need coordinated observational studies and comprehensive modeling (particle tracing) effort (ongoing)</a:t>
            </a:r>
          </a:p>
          <a:p>
            <a:pPr marL="182880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 </a:t>
            </a:r>
            <a:r>
              <a:rPr lang="en-US" sz="2200" b="1" u="sng" dirty="0" smtClean="0">
                <a:sym typeface="Wingdings" panose="05000000000000000000" pitchFamily="2" charset="2"/>
              </a:rPr>
              <a:t>need ion mass spectrometer at the Moon/mid-tail</a:t>
            </a:r>
            <a:r>
              <a:rPr lang="en-US" sz="2200" b="1" dirty="0" smtClean="0">
                <a:sym typeface="Wingdings" panose="05000000000000000000" pitchFamily="2" charset="2"/>
              </a:rPr>
              <a:t> (future)</a:t>
            </a:r>
          </a:p>
        </p:txBody>
      </p:sp>
    </p:spTree>
    <p:extLst>
      <p:ext uri="{BB962C8B-B14F-4D97-AF65-F5344CB8AC3E}">
        <p14:creationId xmlns:p14="http://schemas.microsoft.com/office/powerpoint/2010/main" val="41178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5613" y="457200"/>
            <a:ext cx="8226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ts val="1200"/>
              </a:spcAft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endParaRPr lang="en-US" sz="4000" b="1" dirty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Thank You!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30 Second Summary</a:t>
            </a:r>
          </a:p>
          <a:p>
            <a:endParaRPr lang="en-US" sz="2200" dirty="0" smtClean="0"/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In the magnetotail, ARTEMIS observes a high energy ion population with energies ~ 30 times the main ion </a:t>
            </a:r>
            <a:r>
              <a:rPr lang="en-US" sz="2200" dirty="0" smtClean="0"/>
              <a:t>population</a:t>
            </a:r>
            <a:endParaRPr lang="en-US" sz="2200" dirty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i="1" dirty="0" smtClean="0"/>
              <a:t>Assuming</a:t>
            </a:r>
            <a:r>
              <a:rPr lang="en-US" sz="2200" dirty="0" smtClean="0"/>
              <a:t> all ions are moving with the same </a:t>
            </a:r>
            <a:r>
              <a:rPr lang="en-US" sz="2200" dirty="0" smtClean="0"/>
              <a:t>velocity, shift </a:t>
            </a:r>
            <a:r>
              <a:rPr lang="en-US" sz="2200" dirty="0" smtClean="0"/>
              <a:t>in energy equals shift in mass – mass</a:t>
            </a:r>
            <a:r>
              <a:rPr lang="en-US" sz="2200" dirty="0" smtClean="0">
                <a:sym typeface="Wingdings" panose="05000000000000000000" pitchFamily="2" charset="2"/>
              </a:rPr>
              <a:t> ~ 30 </a:t>
            </a:r>
            <a:r>
              <a:rPr lang="en-US" sz="2200" dirty="0" err="1" smtClean="0">
                <a:sym typeface="Wingdings" panose="05000000000000000000" pitchFamily="2" charset="2"/>
              </a:rPr>
              <a:t>amu</a:t>
            </a:r>
            <a:endParaRPr lang="en-US" sz="2200" dirty="0" smtClean="0"/>
          </a:p>
          <a:p>
            <a:pPr marL="182880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ym typeface="Wingdings" panose="05000000000000000000" pitchFamily="2" charset="2"/>
              </a:rPr>
              <a:t>interpreted as </a:t>
            </a:r>
            <a:r>
              <a:rPr lang="en-US" sz="2200" dirty="0" smtClean="0"/>
              <a:t>N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NO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or O</a:t>
            </a:r>
            <a:r>
              <a:rPr lang="en-US" sz="2200" baseline="-25000" dirty="0" smtClean="0"/>
              <a:t>2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(can’t distinguish between them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Particle tracing in global MHD model suggests energetic/massive ions originate in the inner magnetosphere </a:t>
            </a:r>
            <a:r>
              <a:rPr lang="en-US" sz="2200" dirty="0" smtClean="0">
                <a:sym typeface="Wingdings" panose="05000000000000000000" pitchFamily="2" charset="2"/>
              </a:rPr>
              <a:t> ionosphere to lunar orbit [</a:t>
            </a:r>
            <a:r>
              <a:rPr lang="en-US" sz="2200" dirty="0" err="1" smtClean="0">
                <a:sym typeface="Wingdings" panose="05000000000000000000" pitchFamily="2" charset="2"/>
              </a:rPr>
              <a:t>Poppe</a:t>
            </a:r>
            <a:r>
              <a:rPr lang="en-US" sz="2200" dirty="0" smtClean="0">
                <a:sym typeface="Wingdings" panose="05000000000000000000" pitchFamily="2" charset="2"/>
              </a:rPr>
              <a:t> et al., GRL, 2016, doi:10.1002/2016GL069715</a:t>
            </a:r>
            <a:r>
              <a:rPr lang="en-US" sz="2200" dirty="0" smtClean="0">
                <a:sym typeface="Wingdings" panose="05000000000000000000" pitchFamily="2" charset="2"/>
              </a:rPr>
              <a:t>]</a:t>
            </a:r>
            <a:endParaRPr lang="en-US" sz="22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Relatively common (~ ½ of tail passes); seen across the </a:t>
            </a:r>
            <a:r>
              <a:rPr lang="en-US" sz="2200" dirty="0" err="1" smtClean="0">
                <a:sym typeface="Wingdings" panose="05000000000000000000" pitchFamily="2" charset="2"/>
              </a:rPr>
              <a:t>magnetotail</a:t>
            </a:r>
            <a:endParaRPr lang="en-US" sz="22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Impacts atmospheric evolution and lunar regolith history</a:t>
            </a:r>
            <a:endParaRPr lang="en-US" sz="2200" dirty="0"/>
          </a:p>
          <a:p>
            <a:pPr marL="18288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However, there may be some potential problems…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77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ARTEMIS Data</a:t>
            </a:r>
          </a:p>
          <a:p>
            <a:endParaRPr lang="en-US" sz="2200" dirty="0" smtClean="0"/>
          </a:p>
          <a:p>
            <a:pPr marL="5852160" indent="-182880">
              <a:buFont typeface="Arial" pitchFamily="34" charset="0"/>
              <a:buChar char="•"/>
            </a:pPr>
            <a:r>
              <a:rPr lang="en-US" sz="2200" dirty="0" smtClean="0"/>
              <a:t>The Moons spends a quarter of its orbit  (1 week per month) in Earth’s magneto-sphere</a:t>
            </a:r>
          </a:p>
          <a:p>
            <a:pPr marL="5852160" indent="-182880">
              <a:buFont typeface="Arial" pitchFamily="34" charset="0"/>
              <a:buChar char="•"/>
            </a:pPr>
            <a:endParaRPr lang="en-US" sz="2200" dirty="0" smtClean="0"/>
          </a:p>
          <a:p>
            <a:pPr marL="5852160" indent="-182880">
              <a:buFont typeface="Arial" pitchFamily="34" charset="0"/>
              <a:buChar char="•"/>
            </a:pPr>
            <a:r>
              <a:rPr lang="en-US" sz="2200" dirty="0" smtClean="0"/>
              <a:t>Since mid-2011, ARTEMIS has passed through the magnetotail at 60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 once per month</a:t>
            </a:r>
          </a:p>
          <a:p>
            <a:pPr marL="5852160" indent="-182880"/>
            <a:r>
              <a:rPr lang="en-US" sz="2200" dirty="0" smtClean="0">
                <a:sym typeface="Wingdings" panose="05000000000000000000" pitchFamily="2" charset="2"/>
              </a:rPr>
              <a:t>	 several hundred</a:t>
            </a:r>
            <a:r>
              <a:rPr lang="en-US" sz="2200" dirty="0" smtClean="0"/>
              <a:t> days of magnetotail data per probe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5840"/>
            <a:ext cx="554276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u="sng" dirty="0" smtClean="0"/>
              <a:t>Observation Overview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ARTEMIS near dawn flank       [–58</a:t>
            </a:r>
            <a:r>
              <a:rPr lang="en-US" sz="2200" dirty="0"/>
              <a:t>, </a:t>
            </a:r>
            <a:r>
              <a:rPr lang="en-US" sz="2200" dirty="0" smtClean="0"/>
              <a:t>–</a:t>
            </a:r>
            <a:r>
              <a:rPr lang="en-US" sz="2200" dirty="0"/>
              <a:t>19, </a:t>
            </a:r>
            <a:r>
              <a:rPr lang="en-US" sz="2200" dirty="0" smtClean="0"/>
              <a:t>–</a:t>
            </a:r>
            <a:r>
              <a:rPr lang="en-US" sz="2200" dirty="0"/>
              <a:t>4</a:t>
            </a:r>
            <a:r>
              <a:rPr lang="en-US" sz="2200" dirty="0" smtClean="0"/>
              <a:t>]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 GSE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In the magnetosheath at beginning and end of interval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Mostly in the boundary layer: B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dominant, v ~ 200 km/s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Broad ion (proton) distribution; 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Cold, energetic ion population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energy ~ 30 times the main ion population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; N</a:t>
            </a:r>
            <a:r>
              <a:rPr lang="en-US" sz="2200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NO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, O</a:t>
            </a:r>
            <a:r>
              <a:rPr lang="en-US" sz="2200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200" baseline="300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Molecular ion density a few 100 times less than protons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</a:rPr>
              <a:t>Velocities are the same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471915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"/>
            <a:ext cx="8229600" cy="56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u="sng" dirty="0" smtClean="0"/>
              <a:t>Methodology</a:t>
            </a:r>
          </a:p>
          <a:p>
            <a:endParaRPr lang="en-US" sz="22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ARTEMIS Electrostatic Analyzers (ESAs) measure E/q, where E = ½ mv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don’t have composition measurements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2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b="1" dirty="0" smtClean="0"/>
              <a:t>If we assume that all the plasma is flowing at the same velocity</a:t>
            </a:r>
            <a:r>
              <a:rPr lang="en-US" sz="2200" dirty="0" smtClean="0"/>
              <a:t>,  more massive particles will have higher energy</a:t>
            </a:r>
          </a:p>
          <a:p>
            <a:pPr marL="182880" indent="-182880"/>
            <a:r>
              <a:rPr lang="en-US" sz="2200" dirty="0" smtClean="0"/>
              <a:t>	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the increase in energy is proportional to an increase in mass</a:t>
            </a:r>
          </a:p>
          <a:p>
            <a:pPr marL="182880" indent="-182880"/>
            <a:endParaRPr lang="en-US" sz="22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/>
              <a:t>Compute partial moments (density and velocity) of bulk component (presumably protons)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200" dirty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Using a </a:t>
            </a:r>
            <a:r>
              <a:rPr lang="en-US" sz="2200" dirty="0"/>
              <a:t>mass </a:t>
            </a:r>
            <a:r>
              <a:rPr lang="en-US" sz="2200" dirty="0" smtClean="0"/>
              <a:t>based on the energy shift (use mass of 32 </a:t>
            </a:r>
            <a:r>
              <a:rPr lang="en-US" sz="2200" dirty="0" err="1" smtClean="0"/>
              <a:t>amu</a:t>
            </a:r>
            <a:r>
              <a:rPr lang="en-US" sz="2200" dirty="0" smtClean="0"/>
              <a:t>),  compute </a:t>
            </a:r>
            <a:r>
              <a:rPr lang="en-US" sz="2200" dirty="0"/>
              <a:t>partial </a:t>
            </a:r>
            <a:r>
              <a:rPr lang="en-US" sz="2200" dirty="0" smtClean="0"/>
              <a:t>moments of energetic component</a:t>
            </a:r>
          </a:p>
          <a:p>
            <a:pPr marL="525780" indent="-342900">
              <a:buFont typeface="Wingdings" panose="05000000000000000000" pitchFamily="2" charset="2"/>
              <a:buChar char="à"/>
            </a:pPr>
            <a:r>
              <a:rPr lang="en-US" sz="2200" dirty="0" smtClean="0">
                <a:sym typeface="Wingdings" panose="05000000000000000000" pitchFamily="2" charset="2"/>
              </a:rPr>
              <a:t>i</a:t>
            </a:r>
            <a:r>
              <a:rPr lang="en-US" sz="2200" dirty="0" smtClean="0"/>
              <a:t>f </a:t>
            </a:r>
            <a:r>
              <a:rPr lang="en-US" sz="2200" dirty="0"/>
              <a:t>velocities agree, gives us confidence in </a:t>
            </a:r>
            <a:r>
              <a:rPr lang="en-US" sz="2200" dirty="0" smtClean="0"/>
              <a:t>original assumption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2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Important caveat: Requires narrow (cold) distributions!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25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u="sng" dirty="0" smtClean="0"/>
              <a:t>Observation Overview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ARTEMIS near dawn flank       [–58</a:t>
            </a:r>
            <a:r>
              <a:rPr lang="en-US" sz="2200" dirty="0"/>
              <a:t>, </a:t>
            </a:r>
            <a:r>
              <a:rPr lang="en-US" sz="2200" dirty="0" smtClean="0"/>
              <a:t>–</a:t>
            </a:r>
            <a:r>
              <a:rPr lang="en-US" sz="2200" dirty="0"/>
              <a:t>19, </a:t>
            </a:r>
            <a:r>
              <a:rPr lang="en-US" sz="2200" dirty="0" smtClean="0"/>
              <a:t>–</a:t>
            </a:r>
            <a:r>
              <a:rPr lang="en-US" sz="2200" dirty="0"/>
              <a:t>4</a:t>
            </a:r>
            <a:r>
              <a:rPr lang="en-US" sz="2200" dirty="0" smtClean="0"/>
              <a:t>]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 GSE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In the magnetosheath at beginning and end of interval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Mostly in the boundary layer: B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dominant, v ~ 200 km/s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Broad ion (proton) distribution; 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Cold, energetic ion population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b="1" i="1" dirty="0" smtClean="0"/>
              <a:t>mass</a:t>
            </a:r>
            <a:r>
              <a:rPr lang="en-US" sz="2200" dirty="0" smtClean="0"/>
              <a:t> ~ 30 times the main ion population</a:t>
            </a:r>
            <a:r>
              <a:rPr lang="en-US" sz="2200" dirty="0"/>
              <a:t>; N</a:t>
            </a:r>
            <a:r>
              <a:rPr lang="en-US" sz="2200" baseline="-25000" dirty="0"/>
              <a:t>2</a:t>
            </a:r>
            <a:r>
              <a:rPr lang="en-US" sz="2200" baseline="30000" dirty="0"/>
              <a:t>+</a:t>
            </a:r>
            <a:r>
              <a:rPr lang="en-US" sz="2200" dirty="0"/>
              <a:t>, NO</a:t>
            </a:r>
            <a:r>
              <a:rPr lang="en-US" sz="2200" baseline="30000" dirty="0"/>
              <a:t>+</a:t>
            </a:r>
            <a:r>
              <a:rPr lang="en-US" sz="2200" dirty="0"/>
              <a:t>, O</a:t>
            </a:r>
            <a:r>
              <a:rPr lang="en-US" sz="2200" baseline="-25000" dirty="0"/>
              <a:t>2</a:t>
            </a:r>
            <a:r>
              <a:rPr lang="en-US" sz="2200" baseline="30000" dirty="0"/>
              <a:t>+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/>
              <a:t>Molecular ion density a few 100 times less than protons</a:t>
            </a:r>
          </a:p>
          <a:p>
            <a:pPr marL="466344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/>
              <a:t>Velocities are the </a:t>
            </a:r>
            <a:r>
              <a:rPr lang="en-US" sz="2200" dirty="0" smtClean="0"/>
              <a:t>same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4719154" cy="667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51" y="606298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u="sng" dirty="0" smtClean="0"/>
              <a:t>Model Comparison</a:t>
            </a:r>
            <a:endParaRPr lang="en-US" sz="3200" b="1" dirty="0"/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Where do ions come from?</a:t>
            </a:r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Run </a:t>
            </a:r>
            <a:r>
              <a:rPr lang="en-US" sz="2200" dirty="0" err="1" smtClean="0"/>
              <a:t>OpenGGCM</a:t>
            </a:r>
            <a:r>
              <a:rPr lang="en-US" sz="2200" dirty="0" smtClean="0"/>
              <a:t> with time- dependent input conditions</a:t>
            </a:r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a-d: model results at  11 UT</a:t>
            </a:r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f-g: ARTEMIS compared to modeled </a:t>
            </a:r>
            <a:r>
              <a:rPr lang="en-US" sz="2200" b="1" dirty="0" smtClean="0"/>
              <a:t>B</a:t>
            </a:r>
            <a:r>
              <a:rPr lang="en-US" sz="2200" dirty="0" smtClean="0"/>
              <a:t> and </a:t>
            </a:r>
            <a:r>
              <a:rPr lang="en-US" sz="2200" b="1" dirty="0" smtClean="0"/>
              <a:t>v</a:t>
            </a:r>
            <a:r>
              <a:rPr lang="en-US" sz="2200" dirty="0" smtClean="0"/>
              <a:t> (dashed)</a:t>
            </a:r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Good agreement between observed and modeled magnetic field and velocity</a:t>
            </a:r>
          </a:p>
          <a:p>
            <a:pPr marL="5029200" indent="-18288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Use modeled time variable electric and magnetic fields to trace mass 32 </a:t>
            </a:r>
            <a:r>
              <a:rPr lang="en-US" sz="2200" dirty="0" err="1" smtClean="0"/>
              <a:t>amu</a:t>
            </a:r>
            <a:r>
              <a:rPr lang="en-US" sz="2200" dirty="0" smtClean="0"/>
              <a:t> particles back in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510958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u="sng" dirty="0" smtClean="0"/>
              <a:t>Particle Back-Tracing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2200" dirty="0" smtClean="0"/>
              <a:t>Start at ARTEMIS, trace back to inner boundary (2.5 R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) or to 6 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54480"/>
            <a:ext cx="8961120" cy="52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16642</TotalTime>
  <Words>1649</Words>
  <Application>Microsoft Office PowerPoint</Application>
  <PresentationFormat>On-screen Show (4:3)</PresentationFormat>
  <Paragraphs>216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Fillingim</dc:creator>
  <cp:lastModifiedBy>matt</cp:lastModifiedBy>
  <cp:revision>106</cp:revision>
  <dcterms:created xsi:type="dcterms:W3CDTF">2016-10-12T17:33:09Z</dcterms:created>
  <dcterms:modified xsi:type="dcterms:W3CDTF">2018-06-12T08:45:56Z</dcterms:modified>
</cp:coreProperties>
</file>